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79" r:id="rId6"/>
    <p:sldId id="276" r:id="rId7"/>
    <p:sldId id="258" r:id="rId8"/>
    <p:sldId id="262" r:id="rId9"/>
    <p:sldId id="263" r:id="rId10"/>
    <p:sldId id="268" r:id="rId11"/>
    <p:sldId id="270" r:id="rId12"/>
    <p:sldId id="271" r:id="rId13"/>
    <p:sldId id="274" r:id="rId14"/>
    <p:sldId id="275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A606A-95AC-45CA-A596-EEE8C431C4E5}" v="419" dt="2020-09-09T16:20:0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d, Patrick (ETH)" userId="7f937acb-b37c-4e01-839a-34c7ca3c30bd" providerId="ADAL" clId="{20580637-334A-4D05-BDA1-45BC7C260917}"/>
    <pc:docChg chg="undo custSel addSld delSld modSld">
      <pc:chgData name="Ford, Patrick (ETH)" userId="7f937acb-b37c-4e01-839a-34c7ca3c30bd" providerId="ADAL" clId="{20580637-334A-4D05-BDA1-45BC7C260917}" dt="2020-09-09T16:22:56.424" v="943" actId="20577"/>
      <pc:docMkLst>
        <pc:docMk/>
      </pc:docMkLst>
      <pc:sldChg chg="delSp modSp">
        <pc:chgData name="Ford, Patrick (ETH)" userId="7f937acb-b37c-4e01-839a-34c7ca3c30bd" providerId="ADAL" clId="{20580637-334A-4D05-BDA1-45BC7C260917}" dt="2020-09-09T15:59:49.825" v="874" actId="20577"/>
        <pc:sldMkLst>
          <pc:docMk/>
          <pc:sldMk cId="3076294911" sldId="257"/>
        </pc:sldMkLst>
        <pc:spChg chg="del mod">
          <ac:chgData name="Ford, Patrick (ETH)" userId="7f937acb-b37c-4e01-839a-34c7ca3c30bd" providerId="ADAL" clId="{20580637-334A-4D05-BDA1-45BC7C260917}" dt="2020-09-09T15:43:02.939" v="241" actId="478"/>
          <ac:spMkLst>
            <pc:docMk/>
            <pc:sldMk cId="3076294911" sldId="257"/>
            <ac:spMk id="2" creationId="{E635F891-6C9F-4112-A23C-DBB176FCF4E0}"/>
          </ac:spMkLst>
        </pc:spChg>
        <pc:spChg chg="mod">
          <ac:chgData name="Ford, Patrick (ETH)" userId="7f937acb-b37c-4e01-839a-34c7ca3c30bd" providerId="ADAL" clId="{20580637-334A-4D05-BDA1-45BC7C260917}" dt="2020-09-09T15:59:49.825" v="874" actId="20577"/>
          <ac:spMkLst>
            <pc:docMk/>
            <pc:sldMk cId="3076294911" sldId="257"/>
            <ac:spMk id="3" creationId="{E8DBA5EF-4BE7-4AA4-B6A0-3D7F48E0B051}"/>
          </ac:spMkLst>
        </pc:spChg>
      </pc:sldChg>
      <pc:sldChg chg="del">
        <pc:chgData name="Ford, Patrick (ETH)" userId="7f937acb-b37c-4e01-839a-34c7ca3c30bd" providerId="ADAL" clId="{20580637-334A-4D05-BDA1-45BC7C260917}" dt="2020-09-09T16:08:39.686" v="883" actId="2696"/>
        <pc:sldMkLst>
          <pc:docMk/>
          <pc:sldMk cId="1077156398" sldId="265"/>
        </pc:sldMkLst>
      </pc:sldChg>
      <pc:sldChg chg="del">
        <pc:chgData name="Ford, Patrick (ETH)" userId="7f937acb-b37c-4e01-839a-34c7ca3c30bd" providerId="ADAL" clId="{20580637-334A-4D05-BDA1-45BC7C260917}" dt="2020-09-09T16:08:43.688" v="884" actId="2696"/>
        <pc:sldMkLst>
          <pc:docMk/>
          <pc:sldMk cId="3939988945" sldId="266"/>
        </pc:sldMkLst>
      </pc:sldChg>
      <pc:sldChg chg="del">
        <pc:chgData name="Ford, Patrick (ETH)" userId="7f937acb-b37c-4e01-839a-34c7ca3c30bd" providerId="ADAL" clId="{20580637-334A-4D05-BDA1-45BC7C260917}" dt="2020-09-09T16:13:31.448" v="885" actId="2696"/>
        <pc:sldMkLst>
          <pc:docMk/>
          <pc:sldMk cId="3347573666" sldId="269"/>
        </pc:sldMkLst>
      </pc:sldChg>
      <pc:sldChg chg="modSp">
        <pc:chgData name="Ford, Patrick (ETH)" userId="7f937acb-b37c-4e01-839a-34c7ca3c30bd" providerId="ADAL" clId="{20580637-334A-4D05-BDA1-45BC7C260917}" dt="2020-09-09T16:15:07.919" v="898" actId="20577"/>
        <pc:sldMkLst>
          <pc:docMk/>
          <pc:sldMk cId="1702847568" sldId="270"/>
        </pc:sldMkLst>
        <pc:spChg chg="mod">
          <ac:chgData name="Ford, Patrick (ETH)" userId="7f937acb-b37c-4e01-839a-34c7ca3c30bd" providerId="ADAL" clId="{20580637-334A-4D05-BDA1-45BC7C260917}" dt="2020-09-09T16:15:07.919" v="898" actId="20577"/>
          <ac:spMkLst>
            <pc:docMk/>
            <pc:sldMk cId="1702847568" sldId="270"/>
            <ac:spMk id="3" creationId="{814A7780-FE3E-4CF3-BBA7-9623217D9B2D}"/>
          </ac:spMkLst>
        </pc:spChg>
      </pc:sldChg>
      <pc:sldChg chg="modSp modAnim">
        <pc:chgData name="Ford, Patrick (ETH)" userId="7f937acb-b37c-4e01-839a-34c7ca3c30bd" providerId="ADAL" clId="{20580637-334A-4D05-BDA1-45BC7C260917}" dt="2020-09-09T16:20:02.170" v="935"/>
        <pc:sldMkLst>
          <pc:docMk/>
          <pc:sldMk cId="3694863025" sldId="274"/>
        </pc:sldMkLst>
        <pc:spChg chg="mod">
          <ac:chgData name="Ford, Patrick (ETH)" userId="7f937acb-b37c-4e01-839a-34c7ca3c30bd" providerId="ADAL" clId="{20580637-334A-4D05-BDA1-45BC7C260917}" dt="2020-09-09T16:17:48.479" v="903" actId="20577"/>
          <ac:spMkLst>
            <pc:docMk/>
            <pc:sldMk cId="3694863025" sldId="274"/>
            <ac:spMk id="3" creationId="{B3D40938-CEC7-4A88-8C42-22D313D35D98}"/>
          </ac:spMkLst>
        </pc:spChg>
        <pc:spChg chg="mod">
          <ac:chgData name="Ford, Patrick (ETH)" userId="7f937acb-b37c-4e01-839a-34c7ca3c30bd" providerId="ADAL" clId="{20580637-334A-4D05-BDA1-45BC7C260917}" dt="2020-09-09T16:18:09.749" v="904" actId="20577"/>
          <ac:spMkLst>
            <pc:docMk/>
            <pc:sldMk cId="3694863025" sldId="274"/>
            <ac:spMk id="4" creationId="{93D1E753-CD24-4A47-9013-417064EF6909}"/>
          </ac:spMkLst>
        </pc:spChg>
        <pc:spChg chg="mod">
          <ac:chgData name="Ford, Patrick (ETH)" userId="7f937acb-b37c-4e01-839a-34c7ca3c30bd" providerId="ADAL" clId="{20580637-334A-4D05-BDA1-45BC7C260917}" dt="2020-09-09T16:19:50.506" v="934" actId="20577"/>
          <ac:spMkLst>
            <pc:docMk/>
            <pc:sldMk cId="3694863025" sldId="274"/>
            <ac:spMk id="6" creationId="{D69AE132-FF95-477C-BB1B-89024E731C2C}"/>
          </ac:spMkLst>
        </pc:spChg>
      </pc:sldChg>
      <pc:sldChg chg="modSp">
        <pc:chgData name="Ford, Patrick (ETH)" userId="7f937acb-b37c-4e01-839a-34c7ca3c30bd" providerId="ADAL" clId="{20580637-334A-4D05-BDA1-45BC7C260917}" dt="2020-09-09T16:20:18.740" v="939" actId="20577"/>
        <pc:sldMkLst>
          <pc:docMk/>
          <pc:sldMk cId="490586898" sldId="275"/>
        </pc:sldMkLst>
        <pc:spChg chg="mod">
          <ac:chgData name="Ford, Patrick (ETH)" userId="7f937acb-b37c-4e01-839a-34c7ca3c30bd" providerId="ADAL" clId="{20580637-334A-4D05-BDA1-45BC7C260917}" dt="2020-09-09T16:20:18.740" v="939" actId="20577"/>
          <ac:spMkLst>
            <pc:docMk/>
            <pc:sldMk cId="490586898" sldId="275"/>
            <ac:spMk id="2" creationId="{B50EC3E8-FDCA-45DE-B603-7933A8B6DF57}"/>
          </ac:spMkLst>
        </pc:spChg>
        <pc:spChg chg="mod">
          <ac:chgData name="Ford, Patrick (ETH)" userId="7f937acb-b37c-4e01-839a-34c7ca3c30bd" providerId="ADAL" clId="{20580637-334A-4D05-BDA1-45BC7C260917}" dt="2020-09-09T15:49:30.833" v="354" actId="20577"/>
          <ac:spMkLst>
            <pc:docMk/>
            <pc:sldMk cId="490586898" sldId="275"/>
            <ac:spMk id="4" creationId="{93D1E753-CD24-4A47-9013-417064EF6909}"/>
          </ac:spMkLst>
        </pc:spChg>
      </pc:sldChg>
      <pc:sldChg chg="addSp modSp add">
        <pc:chgData name="Ford, Patrick (ETH)" userId="7f937acb-b37c-4e01-839a-34c7ca3c30bd" providerId="ADAL" clId="{20580637-334A-4D05-BDA1-45BC7C260917}" dt="2020-09-09T15:44:54.298" v="347" actId="1076"/>
        <pc:sldMkLst>
          <pc:docMk/>
          <pc:sldMk cId="2345438038" sldId="276"/>
        </pc:sldMkLst>
        <pc:spChg chg="mod">
          <ac:chgData name="Ford, Patrick (ETH)" userId="7f937acb-b37c-4e01-839a-34c7ca3c30bd" providerId="ADAL" clId="{20580637-334A-4D05-BDA1-45BC7C260917}" dt="2020-09-09T15:44:03.767" v="318" actId="20577"/>
          <ac:spMkLst>
            <pc:docMk/>
            <pc:sldMk cId="2345438038" sldId="276"/>
            <ac:spMk id="3" creationId="{E8DBA5EF-4BE7-4AA4-B6A0-3D7F48E0B051}"/>
          </ac:spMkLst>
        </pc:spChg>
        <pc:spChg chg="add mod">
          <ac:chgData name="Ford, Patrick (ETH)" userId="7f937acb-b37c-4e01-839a-34c7ca3c30bd" providerId="ADAL" clId="{20580637-334A-4D05-BDA1-45BC7C260917}" dt="2020-09-09T15:44:54.298" v="347" actId="1076"/>
          <ac:spMkLst>
            <pc:docMk/>
            <pc:sldMk cId="2345438038" sldId="276"/>
            <ac:spMk id="4" creationId="{A48DF9AC-3DCD-433E-9EE1-E1D1E9DA5CBC}"/>
          </ac:spMkLst>
        </pc:spChg>
      </pc:sldChg>
      <pc:sldChg chg="delSp modSp add delAnim modAnim">
        <pc:chgData name="Ford, Patrick (ETH)" userId="7f937acb-b37c-4e01-839a-34c7ca3c30bd" providerId="ADAL" clId="{20580637-334A-4D05-BDA1-45BC7C260917}" dt="2020-09-09T16:22:56.424" v="943" actId="20577"/>
        <pc:sldMkLst>
          <pc:docMk/>
          <pc:sldMk cId="2699980929" sldId="277"/>
        </pc:sldMkLst>
        <pc:spChg chg="mod">
          <ac:chgData name="Ford, Patrick (ETH)" userId="7f937acb-b37c-4e01-839a-34c7ca3c30bd" providerId="ADAL" clId="{20580637-334A-4D05-BDA1-45BC7C260917}" dt="2020-09-09T16:22:56.424" v="943" actId="20577"/>
          <ac:spMkLst>
            <pc:docMk/>
            <pc:sldMk cId="2699980929" sldId="277"/>
            <ac:spMk id="2" creationId="{B50EC3E8-FDCA-45DE-B603-7933A8B6DF57}"/>
          </ac:spMkLst>
        </pc:spChg>
        <pc:spChg chg="mod">
          <ac:chgData name="Ford, Patrick (ETH)" userId="7f937acb-b37c-4e01-839a-34c7ca3c30bd" providerId="ADAL" clId="{20580637-334A-4D05-BDA1-45BC7C260917}" dt="2020-09-09T15:52:34.083" v="593" actId="5793"/>
          <ac:spMkLst>
            <pc:docMk/>
            <pc:sldMk cId="2699980929" sldId="277"/>
            <ac:spMk id="4" creationId="{93D1E753-CD24-4A47-9013-417064EF6909}"/>
          </ac:spMkLst>
        </pc:spChg>
        <pc:picChg chg="del">
          <ac:chgData name="Ford, Patrick (ETH)" userId="7f937acb-b37c-4e01-839a-34c7ca3c30bd" providerId="ADAL" clId="{20580637-334A-4D05-BDA1-45BC7C260917}" dt="2020-09-09T15:49:50.775" v="356" actId="478"/>
          <ac:picMkLst>
            <pc:docMk/>
            <pc:sldMk cId="2699980929" sldId="277"/>
            <ac:picMk id="14" creationId="{2EA39C05-E51D-42E0-B347-064FACBDB141}"/>
          </ac:picMkLst>
        </pc:picChg>
      </pc:sldChg>
      <pc:sldChg chg="modSp add modAnim">
        <pc:chgData name="Ford, Patrick (ETH)" userId="7f937acb-b37c-4e01-839a-34c7ca3c30bd" providerId="ADAL" clId="{20580637-334A-4D05-BDA1-45BC7C260917}" dt="2020-09-09T15:55:17.988" v="734" actId="20577"/>
        <pc:sldMkLst>
          <pc:docMk/>
          <pc:sldMk cId="2087654687" sldId="278"/>
        </pc:sldMkLst>
        <pc:spChg chg="mod">
          <ac:chgData name="Ford, Patrick (ETH)" userId="7f937acb-b37c-4e01-839a-34c7ca3c30bd" providerId="ADAL" clId="{20580637-334A-4D05-BDA1-45BC7C260917}" dt="2020-09-09T15:54:11.559" v="606" actId="20577"/>
          <ac:spMkLst>
            <pc:docMk/>
            <pc:sldMk cId="2087654687" sldId="278"/>
            <ac:spMk id="2" creationId="{B50EC3E8-FDCA-45DE-B603-7933A8B6DF57}"/>
          </ac:spMkLst>
        </pc:spChg>
        <pc:spChg chg="mod">
          <ac:chgData name="Ford, Patrick (ETH)" userId="7f937acb-b37c-4e01-839a-34c7ca3c30bd" providerId="ADAL" clId="{20580637-334A-4D05-BDA1-45BC7C260917}" dt="2020-09-09T15:55:17.988" v="734" actId="20577"/>
          <ac:spMkLst>
            <pc:docMk/>
            <pc:sldMk cId="2087654687" sldId="278"/>
            <ac:spMk id="4" creationId="{93D1E753-CD24-4A47-9013-417064EF6909}"/>
          </ac:spMkLst>
        </pc:spChg>
      </pc:sldChg>
      <pc:sldChg chg="modSp add">
        <pc:chgData name="Ford, Patrick (ETH)" userId="7f937acb-b37c-4e01-839a-34c7ca3c30bd" providerId="ADAL" clId="{20580637-334A-4D05-BDA1-45BC7C260917}" dt="2020-09-09T16:00:19.322" v="882" actId="20577"/>
        <pc:sldMkLst>
          <pc:docMk/>
          <pc:sldMk cId="2853890762" sldId="279"/>
        </pc:sldMkLst>
        <pc:spChg chg="mod">
          <ac:chgData name="Ford, Patrick (ETH)" userId="7f937acb-b37c-4e01-839a-34c7ca3c30bd" providerId="ADAL" clId="{20580637-334A-4D05-BDA1-45BC7C260917}" dt="2020-09-09T16:00:19.322" v="882" actId="20577"/>
          <ac:spMkLst>
            <pc:docMk/>
            <pc:sldMk cId="2853890762" sldId="279"/>
            <ac:spMk id="3" creationId="{E8DBA5EF-4BE7-4AA4-B6A0-3D7F48E0B051}"/>
          </ac:spMkLst>
        </pc:spChg>
      </pc:sldChg>
      <pc:sldChg chg="add del">
        <pc:chgData name="Ford, Patrick (ETH)" userId="7f937acb-b37c-4e01-839a-34c7ca3c30bd" providerId="ADAL" clId="{20580637-334A-4D05-BDA1-45BC7C260917}" dt="2020-09-09T15:58:05.518" v="736"/>
        <pc:sldMkLst>
          <pc:docMk/>
          <pc:sldMk cId="3801787450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97223-938A-4859-87C4-B1E4D6C4B5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2CD46-F5EB-4522-B5B6-62E5849A73A3}">
      <dgm:prSet phldrT="[Text]"/>
      <dgm:spPr/>
      <dgm:t>
        <a:bodyPr/>
        <a:lstStyle/>
        <a:p>
          <a:r>
            <a:rPr lang="en-US" dirty="0"/>
            <a:t>Officer</a:t>
          </a:r>
        </a:p>
      </dgm:t>
    </dgm:pt>
    <dgm:pt modelId="{6A2875CE-0AD7-4538-9B00-D0A44E68B5BE}" type="parTrans" cxnId="{461187EF-1030-4269-841A-612F48DE9B6D}">
      <dgm:prSet/>
      <dgm:spPr/>
      <dgm:t>
        <a:bodyPr/>
        <a:lstStyle/>
        <a:p>
          <a:endParaRPr lang="en-US"/>
        </a:p>
      </dgm:t>
    </dgm:pt>
    <dgm:pt modelId="{A951251B-B1EC-458A-8691-DD93BB3CFDEC}" type="sibTrans" cxnId="{461187EF-1030-4269-841A-612F48DE9B6D}">
      <dgm:prSet/>
      <dgm:spPr/>
      <dgm:t>
        <a:bodyPr/>
        <a:lstStyle/>
        <a:p>
          <a:endParaRPr lang="en-US"/>
        </a:p>
      </dgm:t>
    </dgm:pt>
    <dgm:pt modelId="{9C71757F-8BF6-4A00-ADFA-8EAEDBB417E4}">
      <dgm:prSet phldrT="[Text]"/>
      <dgm:spPr/>
      <dgm:t>
        <a:bodyPr/>
        <a:lstStyle/>
        <a:p>
          <a:pPr>
            <a:buNone/>
          </a:pPr>
          <a:r>
            <a:rPr lang="en-US" dirty="0"/>
            <a:t>Officers (elected </a:t>
          </a:r>
          <a:r>
            <a:rPr lang="en-US" i="1" dirty="0"/>
            <a:t>or </a:t>
          </a:r>
          <a:r>
            <a:rPr lang="en-US" i="0" dirty="0"/>
            <a:t>appointed)</a:t>
          </a:r>
          <a:r>
            <a:rPr lang="en-US" dirty="0"/>
            <a:t> must disclose all payments of $1,000 or more</a:t>
          </a:r>
        </a:p>
      </dgm:t>
    </dgm:pt>
    <dgm:pt modelId="{EA2FAC48-64EC-4F9B-8F67-6F7DB2B260D8}" type="parTrans" cxnId="{366DB6B4-23D6-4847-BE9E-6446B71A855B}">
      <dgm:prSet/>
      <dgm:spPr/>
      <dgm:t>
        <a:bodyPr/>
        <a:lstStyle/>
        <a:p>
          <a:endParaRPr lang="en-US"/>
        </a:p>
      </dgm:t>
    </dgm:pt>
    <dgm:pt modelId="{5EDE41BA-FD14-4B4A-A1F2-4C4868B6D6B5}" type="sibTrans" cxnId="{366DB6B4-23D6-4847-BE9E-6446B71A855B}">
      <dgm:prSet/>
      <dgm:spPr/>
      <dgm:t>
        <a:bodyPr/>
        <a:lstStyle/>
        <a:p>
          <a:endParaRPr lang="en-US"/>
        </a:p>
      </dgm:t>
    </dgm:pt>
    <dgm:pt modelId="{F2240F69-37F3-4CF6-B776-E3B7B3CF908D}">
      <dgm:prSet phldrT="[Text]"/>
      <dgm:spPr/>
      <dgm:t>
        <a:bodyPr/>
        <a:lstStyle/>
        <a:p>
          <a:r>
            <a:rPr lang="en-US" dirty="0"/>
            <a:t>Payor</a:t>
          </a:r>
        </a:p>
      </dgm:t>
    </dgm:pt>
    <dgm:pt modelId="{96FE021E-806D-434D-AAA2-359C62B86C48}" type="parTrans" cxnId="{CA295B46-1516-4BCC-A66F-ADF66C41DC21}">
      <dgm:prSet/>
      <dgm:spPr/>
      <dgm:t>
        <a:bodyPr/>
        <a:lstStyle/>
        <a:p>
          <a:endParaRPr lang="en-US"/>
        </a:p>
      </dgm:t>
    </dgm:pt>
    <dgm:pt modelId="{E97E5618-4BF8-40FA-843E-704472606242}" type="sibTrans" cxnId="{CA295B46-1516-4BCC-A66F-ADF66C41DC21}">
      <dgm:prSet/>
      <dgm:spPr/>
      <dgm:t>
        <a:bodyPr/>
        <a:lstStyle/>
        <a:p>
          <a:endParaRPr lang="en-US"/>
        </a:p>
      </dgm:t>
    </dgm:pt>
    <dgm:pt modelId="{7D06BE41-BC17-4618-9E37-03E835FBBF6B}">
      <dgm:prSet phldrT="[Text]"/>
      <dgm:spPr/>
      <dgm:t>
        <a:bodyPr/>
        <a:lstStyle/>
        <a:p>
          <a:pPr>
            <a:buNone/>
          </a:pPr>
          <a:r>
            <a:rPr lang="en-US" dirty="0"/>
            <a:t>If one person pays $10,000 or more at the behest of one official, must disclose:</a:t>
          </a:r>
        </a:p>
      </dgm:t>
    </dgm:pt>
    <dgm:pt modelId="{6E3A1DD0-0202-4325-ACF2-923F08A53248}" type="parTrans" cxnId="{AC052A7F-36CE-4D57-8836-B149F4B7A869}">
      <dgm:prSet/>
      <dgm:spPr/>
      <dgm:t>
        <a:bodyPr/>
        <a:lstStyle/>
        <a:p>
          <a:endParaRPr lang="en-US"/>
        </a:p>
      </dgm:t>
    </dgm:pt>
    <dgm:pt modelId="{FA0D0F46-E3A0-488F-964E-948BCF615333}" type="sibTrans" cxnId="{AC052A7F-36CE-4D57-8836-B149F4B7A869}">
      <dgm:prSet/>
      <dgm:spPr/>
      <dgm:t>
        <a:bodyPr/>
        <a:lstStyle/>
        <a:p>
          <a:endParaRPr lang="en-US"/>
        </a:p>
      </dgm:t>
    </dgm:pt>
    <dgm:pt modelId="{51841653-B62B-4C4F-BDCB-652C12835CA3}">
      <dgm:prSet phldrT="[Text]"/>
      <dgm:spPr/>
      <dgm:t>
        <a:bodyPr/>
        <a:lstStyle/>
        <a:p>
          <a:r>
            <a:rPr lang="en-US" dirty="0"/>
            <a:t>Recipient</a:t>
          </a:r>
        </a:p>
      </dgm:t>
    </dgm:pt>
    <dgm:pt modelId="{E16ECF41-78A0-41FF-AE4D-8BAB2D27C21C}" type="parTrans" cxnId="{A46B5F0A-45D4-41D4-A089-36060E417297}">
      <dgm:prSet/>
      <dgm:spPr/>
      <dgm:t>
        <a:bodyPr/>
        <a:lstStyle/>
        <a:p>
          <a:endParaRPr lang="en-US"/>
        </a:p>
      </dgm:t>
    </dgm:pt>
    <dgm:pt modelId="{F8B6DE03-FA96-498F-A9FA-3DE2209D8867}" type="sibTrans" cxnId="{A46B5F0A-45D4-41D4-A089-36060E417297}">
      <dgm:prSet/>
      <dgm:spPr/>
      <dgm:t>
        <a:bodyPr/>
        <a:lstStyle/>
        <a:p>
          <a:endParaRPr lang="en-US"/>
        </a:p>
      </dgm:t>
    </dgm:pt>
    <dgm:pt modelId="{FC727191-8F31-4719-A5C4-B366D9514FFA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0" dirty="0"/>
            <a:t>Organizations</a:t>
          </a:r>
          <a:r>
            <a:rPr lang="en-US" b="1" dirty="0"/>
            <a:t> </a:t>
          </a:r>
          <a:r>
            <a:rPr lang="en-US" dirty="0"/>
            <a:t>that receive $100,000 or more in behested payments must disclose how they spent the money </a:t>
          </a:r>
        </a:p>
      </dgm:t>
    </dgm:pt>
    <dgm:pt modelId="{08FBF724-9FC4-4130-852A-1406B886597B}" type="parTrans" cxnId="{343594AD-CA45-4A6D-8890-276364CB0233}">
      <dgm:prSet/>
      <dgm:spPr/>
      <dgm:t>
        <a:bodyPr/>
        <a:lstStyle/>
        <a:p>
          <a:endParaRPr lang="en-US"/>
        </a:p>
      </dgm:t>
    </dgm:pt>
    <dgm:pt modelId="{147D9D61-DA21-495E-B42B-9D3F43E8DB1D}" type="sibTrans" cxnId="{343594AD-CA45-4A6D-8890-276364CB0233}">
      <dgm:prSet/>
      <dgm:spPr/>
      <dgm:t>
        <a:bodyPr/>
        <a:lstStyle/>
        <a:p>
          <a:endParaRPr lang="en-US"/>
        </a:p>
      </dgm:t>
    </dgm:pt>
    <dgm:pt modelId="{68726E0C-94BA-4730-8227-A111520B7314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whether recipient pays for publicity for officer </a:t>
          </a:r>
        </a:p>
      </dgm:t>
    </dgm:pt>
    <dgm:pt modelId="{DF4B3F8F-0F5C-424D-9725-DCC3BA4B2A92}" type="parTrans" cxnId="{1060C761-88C3-4668-9734-602B130E6B98}">
      <dgm:prSet/>
      <dgm:spPr/>
      <dgm:t>
        <a:bodyPr/>
        <a:lstStyle/>
        <a:p>
          <a:endParaRPr lang="en-US"/>
        </a:p>
      </dgm:t>
    </dgm:pt>
    <dgm:pt modelId="{FBAC84D5-0903-483C-B91F-ED6033A6E76F}" type="sibTrans" cxnId="{1060C761-88C3-4668-9734-602B130E6B98}">
      <dgm:prSet/>
      <dgm:spPr/>
      <dgm:t>
        <a:bodyPr/>
        <a:lstStyle/>
        <a:p>
          <a:endParaRPr lang="en-US"/>
        </a:p>
      </dgm:t>
    </dgm:pt>
    <dgm:pt modelId="{C700A31B-FABE-4A57-B024-99A73AE28C2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whether officer, family, or staff are directors or employees of the recipient, and </a:t>
          </a:r>
        </a:p>
      </dgm:t>
    </dgm:pt>
    <dgm:pt modelId="{ADDFF52E-7DFC-4D5F-A615-19E312E8D6DF}" type="parTrans" cxnId="{42FDCB83-5957-4171-AE78-CB552D88299B}">
      <dgm:prSet/>
      <dgm:spPr/>
      <dgm:t>
        <a:bodyPr/>
        <a:lstStyle/>
        <a:p>
          <a:endParaRPr lang="en-US"/>
        </a:p>
      </dgm:t>
    </dgm:pt>
    <dgm:pt modelId="{60768193-82CA-4797-8048-6C23A214CEE8}" type="sibTrans" cxnId="{42FDCB83-5957-4171-AE78-CB552D88299B}">
      <dgm:prSet/>
      <dgm:spPr/>
      <dgm:t>
        <a:bodyPr/>
        <a:lstStyle/>
        <a:p>
          <a:endParaRPr lang="en-US"/>
        </a:p>
      </dgm:t>
    </dgm:pt>
    <dgm:pt modelId="{2F02FA4C-CB6B-4DA8-B5E8-3C49CA07881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the outcome sought, and</a:t>
          </a:r>
        </a:p>
      </dgm:t>
    </dgm:pt>
    <dgm:pt modelId="{BC431189-E09F-4995-B1AC-FA27042D9E73}" type="parTrans" cxnId="{F58F59D5-91A3-484B-99B3-FD1AE2D276EF}">
      <dgm:prSet/>
      <dgm:spPr/>
      <dgm:t>
        <a:bodyPr/>
        <a:lstStyle/>
        <a:p>
          <a:endParaRPr lang="en-US"/>
        </a:p>
      </dgm:t>
    </dgm:pt>
    <dgm:pt modelId="{9868C6DD-A1F1-4F8A-BA92-35A322A3E609}" type="sibTrans" cxnId="{F58F59D5-91A3-484B-99B3-FD1AE2D276EF}">
      <dgm:prSet/>
      <dgm:spPr/>
      <dgm:t>
        <a:bodyPr/>
        <a:lstStyle/>
        <a:p>
          <a:endParaRPr lang="en-US"/>
        </a:p>
      </dgm:t>
    </dgm:pt>
    <dgm:pt modelId="{8C37838B-A24F-41FC-835F-246BBE585E8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the matter that is before the official, </a:t>
          </a:r>
        </a:p>
      </dgm:t>
    </dgm:pt>
    <dgm:pt modelId="{0138C7BB-6C64-4185-B02C-A8E7DDBAF42E}" type="parTrans" cxnId="{7F60F1D1-4D30-483B-ABA0-82E6D64258BE}">
      <dgm:prSet/>
      <dgm:spPr/>
      <dgm:t>
        <a:bodyPr/>
        <a:lstStyle/>
        <a:p>
          <a:endParaRPr lang="en-US"/>
        </a:p>
      </dgm:t>
    </dgm:pt>
    <dgm:pt modelId="{1CE01C2D-FC8C-45E1-88C6-961DD7A5E254}" type="sibTrans" cxnId="{7F60F1D1-4D30-483B-ABA0-82E6D64258BE}">
      <dgm:prSet/>
      <dgm:spPr/>
      <dgm:t>
        <a:bodyPr/>
        <a:lstStyle/>
        <a:p>
          <a:endParaRPr lang="en-US"/>
        </a:p>
      </dgm:t>
    </dgm:pt>
    <dgm:pt modelId="{E61180B8-C0FA-4634-B746-B3164606C44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any advocacy contacts made </a:t>
          </a:r>
        </a:p>
      </dgm:t>
    </dgm:pt>
    <dgm:pt modelId="{BC04A472-C077-46FC-83FB-02BF58955358}" type="parTrans" cxnId="{9CC0E0CB-0061-48FD-A276-A5532ACE43FA}">
      <dgm:prSet/>
      <dgm:spPr/>
      <dgm:t>
        <a:bodyPr/>
        <a:lstStyle/>
        <a:p>
          <a:endParaRPr lang="en-US"/>
        </a:p>
      </dgm:t>
    </dgm:pt>
    <dgm:pt modelId="{BB7B758D-EBCF-463F-95A9-021017E5FF7E}" type="sibTrans" cxnId="{9CC0E0CB-0061-48FD-A276-A5532ACE43FA}">
      <dgm:prSet/>
      <dgm:spPr/>
      <dgm:t>
        <a:bodyPr/>
        <a:lstStyle/>
        <a:p>
          <a:endParaRPr lang="en-US"/>
        </a:p>
      </dgm:t>
    </dgm:pt>
    <dgm:pt modelId="{8DCB1FC3-D258-4020-B93A-8507286433BE}">
      <dgm:prSet phldrT="[Text]"/>
      <dgm:spPr/>
      <dgm:t>
        <a:bodyPr/>
        <a:lstStyle/>
        <a:p>
          <a:pPr>
            <a:buNone/>
          </a:pPr>
          <a:r>
            <a:rPr lang="en-US" dirty="0"/>
            <a:t>For each payment, disclose:</a:t>
          </a:r>
        </a:p>
      </dgm:t>
    </dgm:pt>
    <dgm:pt modelId="{20EC6F35-A504-403B-B9A1-F084CCCFA8B8}" type="parTrans" cxnId="{C1FF23F8-E20A-4DE1-8C90-BFB7B2C8F065}">
      <dgm:prSet/>
      <dgm:spPr/>
      <dgm:t>
        <a:bodyPr/>
        <a:lstStyle/>
        <a:p>
          <a:endParaRPr lang="en-US"/>
        </a:p>
      </dgm:t>
    </dgm:pt>
    <dgm:pt modelId="{5E94BFBD-321E-4B33-86CE-1B68B2EB8FF3}" type="sibTrans" cxnId="{C1FF23F8-E20A-4DE1-8C90-BFB7B2C8F065}">
      <dgm:prSet/>
      <dgm:spPr/>
      <dgm:t>
        <a:bodyPr/>
        <a:lstStyle/>
        <a:p>
          <a:endParaRPr lang="en-US"/>
        </a:p>
      </dgm:t>
    </dgm:pt>
    <dgm:pt modelId="{FDF3E3B8-7B72-4FCA-8F2D-4D2AD3643E16}" type="pres">
      <dgm:prSet presAssocID="{E3697223-938A-4859-87C4-B1E4D6C4B5EB}" presName="linearFlow" presStyleCnt="0">
        <dgm:presLayoutVars>
          <dgm:dir/>
          <dgm:animLvl val="lvl"/>
          <dgm:resizeHandles val="exact"/>
        </dgm:presLayoutVars>
      </dgm:prSet>
      <dgm:spPr/>
    </dgm:pt>
    <dgm:pt modelId="{E3BD5827-EE9F-4356-8842-627958EC7B34}" type="pres">
      <dgm:prSet presAssocID="{C952CD46-F5EB-4522-B5B6-62E5849A73A3}" presName="composite" presStyleCnt="0"/>
      <dgm:spPr/>
    </dgm:pt>
    <dgm:pt modelId="{5A66A2D8-5FD0-4F0F-B14C-315480A73961}" type="pres">
      <dgm:prSet presAssocID="{C952CD46-F5EB-4522-B5B6-62E5849A73A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2D72483-DE8A-46EC-B888-3D27F56B3497}" type="pres">
      <dgm:prSet presAssocID="{C952CD46-F5EB-4522-B5B6-62E5849A73A3}" presName="descendantText" presStyleLbl="alignAcc1" presStyleIdx="0" presStyleCnt="3">
        <dgm:presLayoutVars>
          <dgm:bulletEnabled val="1"/>
        </dgm:presLayoutVars>
      </dgm:prSet>
      <dgm:spPr/>
    </dgm:pt>
    <dgm:pt modelId="{66EAC18D-ADC5-4CDE-A1BA-665B855E4B2A}" type="pres">
      <dgm:prSet presAssocID="{A951251B-B1EC-458A-8691-DD93BB3CFDEC}" presName="sp" presStyleCnt="0"/>
      <dgm:spPr/>
    </dgm:pt>
    <dgm:pt modelId="{B5802FB2-19B8-4687-A187-5BF4B4541F75}" type="pres">
      <dgm:prSet presAssocID="{F2240F69-37F3-4CF6-B776-E3B7B3CF908D}" presName="composite" presStyleCnt="0"/>
      <dgm:spPr/>
    </dgm:pt>
    <dgm:pt modelId="{83D682EA-D0B6-4F0B-9EB2-D5D33600BDE7}" type="pres">
      <dgm:prSet presAssocID="{F2240F69-37F3-4CF6-B776-E3B7B3CF908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4956858-5C58-42AE-A2AA-61F550ABA689}" type="pres">
      <dgm:prSet presAssocID="{F2240F69-37F3-4CF6-B776-E3B7B3CF908D}" presName="descendantText" presStyleLbl="alignAcc1" presStyleIdx="1" presStyleCnt="3">
        <dgm:presLayoutVars>
          <dgm:bulletEnabled val="1"/>
        </dgm:presLayoutVars>
      </dgm:prSet>
      <dgm:spPr/>
    </dgm:pt>
    <dgm:pt modelId="{98C7D399-6569-47AF-9540-ED155C92556C}" type="pres">
      <dgm:prSet presAssocID="{E97E5618-4BF8-40FA-843E-704472606242}" presName="sp" presStyleCnt="0"/>
      <dgm:spPr/>
    </dgm:pt>
    <dgm:pt modelId="{CCCD11CC-8EB3-4765-A966-B92923436233}" type="pres">
      <dgm:prSet presAssocID="{51841653-B62B-4C4F-BDCB-652C12835CA3}" presName="composite" presStyleCnt="0"/>
      <dgm:spPr/>
    </dgm:pt>
    <dgm:pt modelId="{D0B9F113-AC79-438C-832B-3DAF392D1313}" type="pres">
      <dgm:prSet presAssocID="{51841653-B62B-4C4F-BDCB-652C12835CA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131C45F-9209-468D-9AC0-E0C39D0DFBDD}" type="pres">
      <dgm:prSet presAssocID="{51841653-B62B-4C4F-BDCB-652C12835CA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46B5F0A-45D4-41D4-A089-36060E417297}" srcId="{E3697223-938A-4859-87C4-B1E4D6C4B5EB}" destId="{51841653-B62B-4C4F-BDCB-652C12835CA3}" srcOrd="2" destOrd="0" parTransId="{E16ECF41-78A0-41FF-AE4D-8BAB2D27C21C}" sibTransId="{F8B6DE03-FA96-498F-A9FA-3DE2209D8867}"/>
    <dgm:cxn modelId="{99D64A2C-6FA5-46B3-95FC-F9793B86AAF6}" type="presOf" srcId="{FC727191-8F31-4719-A5C4-B366D9514FFA}" destId="{6131C45F-9209-468D-9AC0-E0C39D0DFBDD}" srcOrd="0" destOrd="0" presId="urn:microsoft.com/office/officeart/2005/8/layout/chevron2"/>
    <dgm:cxn modelId="{82628A3A-FF1E-4D6D-8C45-3A077BFD1B22}" type="presOf" srcId="{2F02FA4C-CB6B-4DA8-B5E8-3C49CA078817}" destId="{B4956858-5C58-42AE-A2AA-61F550ABA689}" srcOrd="0" destOrd="2" presId="urn:microsoft.com/office/officeart/2005/8/layout/chevron2"/>
    <dgm:cxn modelId="{86A0125E-2B46-4D0B-B9B3-000450EE28C6}" type="presOf" srcId="{F2240F69-37F3-4CF6-B776-E3B7B3CF908D}" destId="{83D682EA-D0B6-4F0B-9EB2-D5D33600BDE7}" srcOrd="0" destOrd="0" presId="urn:microsoft.com/office/officeart/2005/8/layout/chevron2"/>
    <dgm:cxn modelId="{1060C761-88C3-4668-9734-602B130E6B98}" srcId="{8DCB1FC3-D258-4020-B93A-8507286433BE}" destId="{68726E0C-94BA-4730-8227-A111520B7314}" srcOrd="1" destOrd="0" parTransId="{DF4B3F8F-0F5C-424D-9725-DCC3BA4B2A92}" sibTransId="{FBAC84D5-0903-483C-B91F-ED6033A6E76F}"/>
    <dgm:cxn modelId="{EB260063-6051-4B84-A97D-9DA9EC35E882}" type="presOf" srcId="{51841653-B62B-4C4F-BDCB-652C12835CA3}" destId="{D0B9F113-AC79-438C-832B-3DAF392D1313}" srcOrd="0" destOrd="0" presId="urn:microsoft.com/office/officeart/2005/8/layout/chevron2"/>
    <dgm:cxn modelId="{CA295B46-1516-4BCC-A66F-ADF66C41DC21}" srcId="{E3697223-938A-4859-87C4-B1E4D6C4B5EB}" destId="{F2240F69-37F3-4CF6-B776-E3B7B3CF908D}" srcOrd="1" destOrd="0" parTransId="{96FE021E-806D-434D-AAA2-359C62B86C48}" sibTransId="{E97E5618-4BF8-40FA-843E-704472606242}"/>
    <dgm:cxn modelId="{57858B4E-5E4C-4410-B4EB-28C48BF85C34}" type="presOf" srcId="{E61180B8-C0FA-4634-B746-B3164606C443}" destId="{B4956858-5C58-42AE-A2AA-61F550ABA689}" srcOrd="0" destOrd="3" presId="urn:microsoft.com/office/officeart/2005/8/layout/chevron2"/>
    <dgm:cxn modelId="{4129D879-3CFD-4B72-8431-DA8908CF934D}" type="presOf" srcId="{68726E0C-94BA-4730-8227-A111520B7314}" destId="{F2D72483-DE8A-46EC-B888-3D27F56B3497}" srcOrd="0" destOrd="3" presId="urn:microsoft.com/office/officeart/2005/8/layout/chevron2"/>
    <dgm:cxn modelId="{AC052A7F-36CE-4D57-8836-B149F4B7A869}" srcId="{F2240F69-37F3-4CF6-B776-E3B7B3CF908D}" destId="{7D06BE41-BC17-4618-9E37-03E835FBBF6B}" srcOrd="0" destOrd="0" parTransId="{6E3A1DD0-0202-4325-ACF2-923F08A53248}" sibTransId="{FA0D0F46-E3A0-488F-964E-948BCF615333}"/>
    <dgm:cxn modelId="{42FDCB83-5957-4171-AE78-CB552D88299B}" srcId="{8DCB1FC3-D258-4020-B93A-8507286433BE}" destId="{C700A31B-FABE-4A57-B024-99A73AE28C2B}" srcOrd="0" destOrd="0" parTransId="{ADDFF52E-7DFC-4D5F-A615-19E312E8D6DF}" sibTransId="{60768193-82CA-4797-8048-6C23A214CEE8}"/>
    <dgm:cxn modelId="{7ED0DE8B-223F-477C-AAC6-736FD453589C}" type="presOf" srcId="{C700A31B-FABE-4A57-B024-99A73AE28C2B}" destId="{F2D72483-DE8A-46EC-B888-3D27F56B3497}" srcOrd="0" destOrd="2" presId="urn:microsoft.com/office/officeart/2005/8/layout/chevron2"/>
    <dgm:cxn modelId="{3A66ED9B-5409-46F5-B79B-11CECFF84F3D}" type="presOf" srcId="{9C71757F-8BF6-4A00-ADFA-8EAEDBB417E4}" destId="{F2D72483-DE8A-46EC-B888-3D27F56B3497}" srcOrd="0" destOrd="0" presId="urn:microsoft.com/office/officeart/2005/8/layout/chevron2"/>
    <dgm:cxn modelId="{586418A1-CAA3-4273-AEBD-36791CD8B61C}" type="presOf" srcId="{E3697223-938A-4859-87C4-B1E4D6C4B5EB}" destId="{FDF3E3B8-7B72-4FCA-8F2D-4D2AD3643E16}" srcOrd="0" destOrd="0" presId="urn:microsoft.com/office/officeart/2005/8/layout/chevron2"/>
    <dgm:cxn modelId="{343594AD-CA45-4A6D-8890-276364CB0233}" srcId="{51841653-B62B-4C4F-BDCB-652C12835CA3}" destId="{FC727191-8F31-4719-A5C4-B366D9514FFA}" srcOrd="0" destOrd="0" parTransId="{08FBF724-9FC4-4130-852A-1406B886597B}" sibTransId="{147D9D61-DA21-495E-B42B-9D3F43E8DB1D}"/>
    <dgm:cxn modelId="{9485D0B2-A3F7-4BB9-8884-C16CD856CAAE}" type="presOf" srcId="{C952CD46-F5EB-4522-B5B6-62E5849A73A3}" destId="{5A66A2D8-5FD0-4F0F-B14C-315480A73961}" srcOrd="0" destOrd="0" presId="urn:microsoft.com/office/officeart/2005/8/layout/chevron2"/>
    <dgm:cxn modelId="{366DB6B4-23D6-4847-BE9E-6446B71A855B}" srcId="{C952CD46-F5EB-4522-B5B6-62E5849A73A3}" destId="{9C71757F-8BF6-4A00-ADFA-8EAEDBB417E4}" srcOrd="0" destOrd="0" parTransId="{EA2FAC48-64EC-4F9B-8F67-6F7DB2B260D8}" sibTransId="{5EDE41BA-FD14-4B4A-A1F2-4C4868B6D6B5}"/>
    <dgm:cxn modelId="{01AE11C2-A71D-4AFB-80D9-08370C531A89}" type="presOf" srcId="{7D06BE41-BC17-4618-9E37-03E835FBBF6B}" destId="{B4956858-5C58-42AE-A2AA-61F550ABA689}" srcOrd="0" destOrd="0" presId="urn:microsoft.com/office/officeart/2005/8/layout/chevron2"/>
    <dgm:cxn modelId="{9CC0E0CB-0061-48FD-A276-A5532ACE43FA}" srcId="{F2240F69-37F3-4CF6-B776-E3B7B3CF908D}" destId="{E61180B8-C0FA-4634-B746-B3164606C443}" srcOrd="3" destOrd="0" parTransId="{BC04A472-C077-46FC-83FB-02BF58955358}" sibTransId="{BB7B758D-EBCF-463F-95A9-021017E5FF7E}"/>
    <dgm:cxn modelId="{7F60F1D1-4D30-483B-ABA0-82E6D64258BE}" srcId="{F2240F69-37F3-4CF6-B776-E3B7B3CF908D}" destId="{8C37838B-A24F-41FC-835F-246BBE585E8A}" srcOrd="1" destOrd="0" parTransId="{0138C7BB-6C64-4185-B02C-A8E7DDBAF42E}" sibTransId="{1CE01C2D-FC8C-45E1-88C6-961DD7A5E254}"/>
    <dgm:cxn modelId="{F58F59D5-91A3-484B-99B3-FD1AE2D276EF}" srcId="{F2240F69-37F3-4CF6-B776-E3B7B3CF908D}" destId="{2F02FA4C-CB6B-4DA8-B5E8-3C49CA078817}" srcOrd="2" destOrd="0" parTransId="{BC431189-E09F-4995-B1AC-FA27042D9E73}" sibTransId="{9868C6DD-A1F1-4F8A-BA92-35A322A3E609}"/>
    <dgm:cxn modelId="{447D10DB-0BE0-4096-8027-02EC869106EC}" type="presOf" srcId="{8C37838B-A24F-41FC-835F-246BBE585E8A}" destId="{B4956858-5C58-42AE-A2AA-61F550ABA689}" srcOrd="0" destOrd="1" presId="urn:microsoft.com/office/officeart/2005/8/layout/chevron2"/>
    <dgm:cxn modelId="{17DAF3E0-C0A7-470A-9DF9-A8D8D3FCABB7}" type="presOf" srcId="{8DCB1FC3-D258-4020-B93A-8507286433BE}" destId="{F2D72483-DE8A-46EC-B888-3D27F56B3497}" srcOrd="0" destOrd="1" presId="urn:microsoft.com/office/officeart/2005/8/layout/chevron2"/>
    <dgm:cxn modelId="{461187EF-1030-4269-841A-612F48DE9B6D}" srcId="{E3697223-938A-4859-87C4-B1E4D6C4B5EB}" destId="{C952CD46-F5EB-4522-B5B6-62E5849A73A3}" srcOrd="0" destOrd="0" parTransId="{6A2875CE-0AD7-4538-9B00-D0A44E68B5BE}" sibTransId="{A951251B-B1EC-458A-8691-DD93BB3CFDEC}"/>
    <dgm:cxn modelId="{C1FF23F8-E20A-4DE1-8C90-BFB7B2C8F065}" srcId="{C952CD46-F5EB-4522-B5B6-62E5849A73A3}" destId="{8DCB1FC3-D258-4020-B93A-8507286433BE}" srcOrd="1" destOrd="0" parTransId="{20EC6F35-A504-403B-B9A1-F084CCCFA8B8}" sibTransId="{5E94BFBD-321E-4B33-86CE-1B68B2EB8FF3}"/>
    <dgm:cxn modelId="{60FA4908-B996-46D4-8800-E0C3779492CF}" type="presParOf" srcId="{FDF3E3B8-7B72-4FCA-8F2D-4D2AD3643E16}" destId="{E3BD5827-EE9F-4356-8842-627958EC7B34}" srcOrd="0" destOrd="0" presId="urn:microsoft.com/office/officeart/2005/8/layout/chevron2"/>
    <dgm:cxn modelId="{7AE04047-A253-4CCF-AE47-9A7E6AD35B59}" type="presParOf" srcId="{E3BD5827-EE9F-4356-8842-627958EC7B34}" destId="{5A66A2D8-5FD0-4F0F-B14C-315480A73961}" srcOrd="0" destOrd="0" presId="urn:microsoft.com/office/officeart/2005/8/layout/chevron2"/>
    <dgm:cxn modelId="{C447B519-55EE-401E-8F62-3C31EF066992}" type="presParOf" srcId="{E3BD5827-EE9F-4356-8842-627958EC7B34}" destId="{F2D72483-DE8A-46EC-B888-3D27F56B3497}" srcOrd="1" destOrd="0" presId="urn:microsoft.com/office/officeart/2005/8/layout/chevron2"/>
    <dgm:cxn modelId="{3C0CCCFB-BC9F-4490-9852-28BDEC66AEEF}" type="presParOf" srcId="{FDF3E3B8-7B72-4FCA-8F2D-4D2AD3643E16}" destId="{66EAC18D-ADC5-4CDE-A1BA-665B855E4B2A}" srcOrd="1" destOrd="0" presId="urn:microsoft.com/office/officeart/2005/8/layout/chevron2"/>
    <dgm:cxn modelId="{FD639C57-8950-49E2-AC65-A5BF3C24FAC9}" type="presParOf" srcId="{FDF3E3B8-7B72-4FCA-8F2D-4D2AD3643E16}" destId="{B5802FB2-19B8-4687-A187-5BF4B4541F75}" srcOrd="2" destOrd="0" presId="urn:microsoft.com/office/officeart/2005/8/layout/chevron2"/>
    <dgm:cxn modelId="{65B7D9C2-4E44-4C15-87B0-8D8821DCC437}" type="presParOf" srcId="{B5802FB2-19B8-4687-A187-5BF4B4541F75}" destId="{83D682EA-D0B6-4F0B-9EB2-D5D33600BDE7}" srcOrd="0" destOrd="0" presId="urn:microsoft.com/office/officeart/2005/8/layout/chevron2"/>
    <dgm:cxn modelId="{E088E4FF-F160-48A7-A786-482014211545}" type="presParOf" srcId="{B5802FB2-19B8-4687-A187-5BF4B4541F75}" destId="{B4956858-5C58-42AE-A2AA-61F550ABA689}" srcOrd="1" destOrd="0" presId="urn:microsoft.com/office/officeart/2005/8/layout/chevron2"/>
    <dgm:cxn modelId="{DAA3BBE5-3CD5-4593-9495-1693CC1CF1FA}" type="presParOf" srcId="{FDF3E3B8-7B72-4FCA-8F2D-4D2AD3643E16}" destId="{98C7D399-6569-47AF-9540-ED155C92556C}" srcOrd="3" destOrd="0" presId="urn:microsoft.com/office/officeart/2005/8/layout/chevron2"/>
    <dgm:cxn modelId="{64D9A926-7728-47AC-AD1C-B4BA4383EECB}" type="presParOf" srcId="{FDF3E3B8-7B72-4FCA-8F2D-4D2AD3643E16}" destId="{CCCD11CC-8EB3-4765-A966-B92923436233}" srcOrd="4" destOrd="0" presId="urn:microsoft.com/office/officeart/2005/8/layout/chevron2"/>
    <dgm:cxn modelId="{1BB83A15-0F29-45FC-9A2B-30CC8B47EC43}" type="presParOf" srcId="{CCCD11CC-8EB3-4765-A966-B92923436233}" destId="{D0B9F113-AC79-438C-832B-3DAF392D1313}" srcOrd="0" destOrd="0" presId="urn:microsoft.com/office/officeart/2005/8/layout/chevron2"/>
    <dgm:cxn modelId="{0A87136C-5486-42F1-B8C1-383EBB7688FB}" type="presParOf" srcId="{CCCD11CC-8EB3-4765-A966-B92923436233}" destId="{6131C45F-9209-468D-9AC0-E0C39D0DFB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6A2D8-5FD0-4F0F-B14C-315480A73961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Officer</a:t>
          </a:r>
        </a:p>
      </dsp:txBody>
      <dsp:txXfrm rot="-5400000">
        <a:off x="0" y="554579"/>
        <a:ext cx="1105044" cy="473590"/>
      </dsp:txXfrm>
    </dsp:sp>
    <dsp:sp modelId="{F2D72483-DE8A-46EC-B888-3D27F56B3497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Officers (elected </a:t>
          </a:r>
          <a:r>
            <a:rPr lang="en-US" sz="1400" i="1" kern="1200" dirty="0"/>
            <a:t>or </a:t>
          </a:r>
          <a:r>
            <a:rPr lang="en-US" sz="1400" i="0" kern="1200" dirty="0"/>
            <a:t>appointed)</a:t>
          </a:r>
          <a:r>
            <a:rPr lang="en-US" sz="1400" kern="1200" dirty="0"/>
            <a:t> must disclose all payments of $1,000 or more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For each payment, disclose: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/>
            <a:t> whether officer, family, or staff are directors or employees of the recipient, and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/>
            <a:t> whether recipient pays for publicity for officer </a:t>
          </a:r>
        </a:p>
      </dsp:txBody>
      <dsp:txXfrm rot="-5400000">
        <a:off x="1105044" y="52149"/>
        <a:ext cx="9360464" cy="925930"/>
      </dsp:txXfrm>
    </dsp:sp>
    <dsp:sp modelId="{83D682EA-D0B6-4F0B-9EB2-D5D33600BDE7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Payor</a:t>
          </a:r>
        </a:p>
      </dsp:txBody>
      <dsp:txXfrm rot="-5400000">
        <a:off x="0" y="1938873"/>
        <a:ext cx="1105044" cy="473590"/>
      </dsp:txXfrm>
    </dsp:sp>
    <dsp:sp modelId="{B4956858-5C58-42AE-A2AA-61F550ABA689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If one person pays $10,000 or more at the behest of one official, must disclose: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/>
            <a:t> the matter that is before the official,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/>
            <a:t> the outcome sought, 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400" kern="1200" dirty="0"/>
            <a:t> any advocacy contacts made </a:t>
          </a:r>
        </a:p>
      </dsp:txBody>
      <dsp:txXfrm rot="-5400000">
        <a:off x="1105044" y="1436443"/>
        <a:ext cx="9360464" cy="925930"/>
      </dsp:txXfrm>
    </dsp:sp>
    <dsp:sp modelId="{D0B9F113-AC79-438C-832B-3DAF392D1313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Recipient</a:t>
          </a:r>
        </a:p>
      </dsp:txBody>
      <dsp:txXfrm rot="-5400000">
        <a:off x="0" y="3323167"/>
        <a:ext cx="1105044" cy="473590"/>
      </dsp:txXfrm>
    </dsp:sp>
    <dsp:sp modelId="{6131C45F-9209-468D-9AC0-E0C39D0DFBDD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400" b="0" kern="1200" dirty="0"/>
            <a:t>Organizations</a:t>
          </a:r>
          <a:r>
            <a:rPr lang="en-US" sz="1400" b="1" kern="1200" dirty="0"/>
            <a:t> </a:t>
          </a:r>
          <a:r>
            <a:rPr lang="en-US" sz="1400" kern="1200" dirty="0"/>
            <a:t>that receive $100,000 or more in behested payments must disclose how they spent the money </a:t>
          </a:r>
        </a:p>
      </dsp:txBody>
      <dsp:txXfrm rot="-5400000">
        <a:off x="1105044" y="2820736"/>
        <a:ext cx="9360464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554E1-A987-4AC3-BF4A-C59EA22DC0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C169-F945-467C-8DF5-7CC29E7D4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seconds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C169-F945-467C-8DF5-7CC29E7D49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1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seconds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C169-F945-467C-8DF5-7CC29E7D49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seconds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C169-F945-467C-8DF5-7CC29E7D49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2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C169-F945-467C-8DF5-7CC29E7D49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this to be Farrell specific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C169-F945-467C-8DF5-7CC29E7D49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6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6845-1E23-41C3-8617-8558E4874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6F9E0-AB35-4D2D-8F96-C6B67EED5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6F34B-E0C3-4ABF-9CB4-7C25A413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E30EB-BC4D-4FAA-B342-95020082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C277-6016-4A37-BA5A-0C3F17CE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542-8427-47CA-A9B5-DC04AE60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65F39-5473-40AF-A38B-73D894AC6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2B270-12ED-48BD-A4ED-3A1FD019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E8F09-98D9-477D-8AF6-2BF966A2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08119-04E7-4E15-82BC-04557B63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7B75E-9470-4402-89AB-82A09E1E0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06088-98BC-454F-8400-E3C8923B3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7DECC-4786-4181-9CAB-0674C9B1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E1BE-253A-488C-876A-4499B589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078D6-7922-41DE-B274-C5397371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D53C-2F7A-4645-AA46-39E263A9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1CC5-C35A-4E93-A5C7-BF7F3F77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042B0-2442-49F5-B210-00887717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A8C1-9C47-4FAB-B1DC-0B0A6D2B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573E6-F736-4C60-8101-8972ACF9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22DC-AD9E-4C6D-BF40-4FC5C52B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5D013-5A32-40A0-B39E-AC67727CA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B8128-8AF8-4BA7-9777-ADC24A32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B080A-E3CC-48AE-9209-618D22F4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B567-16BF-479D-9116-78C1E8F8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7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FA63-B5FA-4A28-88F0-06166DE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41F1F-A01E-4D9F-B45F-BFFA61AB3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1C8B9-B267-493F-83C8-FE4B5B82F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FC66F-8327-4383-910E-6FADC42D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4094A-0550-4E0C-A2D1-CC120A63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F3BCA-B896-4CF9-A3AC-8B8EE2E0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FF5B-66EC-4A4C-92A6-A9960B17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8BF2C-AC77-4A40-8D51-0E7B3319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9C182-A040-43EC-8DD8-82A42D1B5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DCC81-E88D-40C8-87BC-466A51B38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B000-029A-45FB-862B-CC27F3CFF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45ADE-A918-4731-B626-B79EB1B6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10494-65EF-4E9C-A70C-D805D8F7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3CFCB-E91F-431B-8FA6-6AB60B12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F095-FFE6-4782-91ED-C54ED640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973E2-8EAC-4A48-9400-98E34F1C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4A06E-A7B0-4C8B-A9DF-234DCEAC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DD424-5D03-493C-BD55-5E2BAC2B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31C9-DE10-4EE5-8FB4-ED59BA00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90B7A-853E-41ED-8AFA-2512BB26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22FC9-0125-439F-B79E-B686A492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478B-776F-4FF2-9B4A-AB0E84AC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94B9-DBFB-4FE7-B714-83504FA95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AB93E-E3C1-4D0D-A082-C6940CA18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1AC40-0D83-45CD-8A2C-2F605C5A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330B1-E82C-490B-A7B6-C3C527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F4EDC-BFF0-4C63-BBFC-5BE92029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FF10-8BEA-4861-813C-73E2145A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CFD69-28F9-4F10-8005-4F6E00B52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C5F5-9244-4F5F-B26B-51A98B7CC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1AF3-F117-4058-9264-66D524F6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17D74-2356-4D6E-97BF-21B13972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C28AB-2A7C-4CA0-ACDA-691B5280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169CD-3BFC-4160-BF86-BE316623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80292-4017-41C0-B36A-8B14AED40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2CF23-73BD-4F48-931A-E3AFD7183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7C09-95E3-448C-9F1B-79944520621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CC927-12F0-46ED-8940-D1FFE31E2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C16-819F-4A89-B8B1-F07603229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C70F-E492-4163-A788-78EE826C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ford@sfgov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8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1.png"/><Relationship Id="rId18" Type="http://schemas.openxmlformats.org/officeDocument/2006/relationships/image" Target="../media/image6.svg"/><Relationship Id="rId3" Type="http://schemas.openxmlformats.org/officeDocument/2006/relationships/image" Target="../media/image15.png"/><Relationship Id="rId21" Type="http://schemas.openxmlformats.org/officeDocument/2006/relationships/image" Target="../media/image2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A5EF-4BE7-4AA4-B6A0-3D7F48E0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929"/>
            <a:ext cx="10515600" cy="5528034"/>
          </a:xfrm>
        </p:spPr>
        <p:txBody>
          <a:bodyPr/>
          <a:lstStyle/>
          <a:p>
            <a:pPr marL="58738" lvl="1" indent="0">
              <a:buNone/>
            </a:pPr>
            <a:r>
              <a:rPr lang="en-US" b="1" dirty="0"/>
              <a:t>Patrick Ford</a:t>
            </a:r>
          </a:p>
          <a:p>
            <a:pPr marL="58738" lvl="1" indent="0">
              <a:buNone/>
            </a:pPr>
            <a:r>
              <a:rPr lang="en-US" b="1" dirty="0"/>
              <a:t>Senior Policy &amp; Legislative Affairs Counsel</a:t>
            </a:r>
          </a:p>
          <a:p>
            <a:pPr marL="58738" lvl="1" indent="0">
              <a:buNone/>
            </a:pPr>
            <a:r>
              <a:rPr lang="en-US" dirty="0"/>
              <a:t>San Francisco Ethics Commission 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Behested Payments: The San Francisco Experience </a:t>
            </a:r>
          </a:p>
          <a:p>
            <a:pPr marL="0" indent="0" algn="ctr">
              <a:buNone/>
            </a:pPr>
            <a:r>
              <a:rPr lang="en-US" b="1" dirty="0"/>
              <a:t>FPPC Law and Policy Committee </a:t>
            </a:r>
          </a:p>
          <a:p>
            <a:pPr marL="0" indent="0" algn="ctr">
              <a:buNone/>
            </a:pPr>
            <a:r>
              <a:rPr lang="en-US" dirty="0"/>
              <a:t>September 9, 2020</a:t>
            </a:r>
          </a:p>
        </p:txBody>
      </p:sp>
    </p:spTree>
    <p:extLst>
      <p:ext uri="{BB962C8B-B14F-4D97-AF65-F5344CB8AC3E}">
        <p14:creationId xmlns:p14="http://schemas.microsoft.com/office/powerpoint/2010/main" val="307629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C3E8-FDCA-45DE-B603-7933A8B6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–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40938-CEC7-4A88-8C42-22D313D35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i="1" dirty="0"/>
              <a:t>COI Rule: Officials cannot use public office to direct anything of value to associated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1E753-CD24-4A47-9013-417064EF69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it mean to “use public position or office”</a:t>
            </a:r>
          </a:p>
          <a:p>
            <a:pPr lvl="1"/>
            <a:r>
              <a:rPr lang="en-US" dirty="0"/>
              <a:t>During official business (lobbyist meeting?) </a:t>
            </a:r>
          </a:p>
          <a:p>
            <a:pPr lvl="1"/>
            <a:r>
              <a:rPr lang="en-US" dirty="0"/>
              <a:t>Use of letterhead? Title? </a:t>
            </a:r>
          </a:p>
          <a:p>
            <a:r>
              <a:rPr lang="en-US" dirty="0"/>
              <a:t>What does it mean for an official to be “associated” with a group</a:t>
            </a:r>
          </a:p>
          <a:p>
            <a:pPr lvl="1"/>
            <a:r>
              <a:rPr lang="en-US" dirty="0"/>
              <a:t>Honorary committee?  </a:t>
            </a:r>
          </a:p>
          <a:p>
            <a:r>
              <a:rPr lang="en-US" dirty="0"/>
              <a:t>Enforcement 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19A8D-3441-4B78-9A5F-22D547C50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i="1" dirty="0"/>
              <a:t>Disclosure: behested payments by “interested persons,” nature of the relationship, how funds used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E132-FF95-477C-BB1B-89024E731C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payor and recipient know that disclosure may be required? </a:t>
            </a:r>
          </a:p>
          <a:p>
            <a:r>
              <a:rPr lang="en-US" dirty="0"/>
              <a:t>Low volume of disclosure</a:t>
            </a:r>
          </a:p>
          <a:p>
            <a:r>
              <a:rPr lang="en-US" dirty="0"/>
              <a:t>Enforcement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C3E8-FDCA-45DE-B603-7933A8B6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– Key Takeaways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1E753-CD24-4A47-9013-417064EF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3665"/>
            <a:ext cx="10821270" cy="4645997"/>
          </a:xfrm>
        </p:spPr>
        <p:txBody>
          <a:bodyPr>
            <a:normAutofit/>
          </a:bodyPr>
          <a:lstStyle/>
          <a:p>
            <a:r>
              <a:rPr lang="en-US" dirty="0"/>
              <a:t>BPs are the third leg of the stool (with contributions and gifts) </a:t>
            </a:r>
          </a:p>
          <a:p>
            <a:r>
              <a:rPr lang="en-US" dirty="0"/>
              <a:t>Target ethics issues with Conflict-of-Interest Rules, not Disclosure </a:t>
            </a:r>
          </a:p>
          <a:p>
            <a:r>
              <a:rPr lang="en-US" dirty="0"/>
              <a:t>Target problematic </a:t>
            </a:r>
            <a:r>
              <a:rPr lang="en-US" u="sng" dirty="0"/>
              <a:t>requests</a:t>
            </a:r>
            <a:r>
              <a:rPr lang="en-US" dirty="0"/>
              <a:t> and </a:t>
            </a:r>
            <a:r>
              <a:rPr lang="en-US" u="sng" dirty="0"/>
              <a:t>recipients</a:t>
            </a:r>
            <a:r>
              <a:rPr lang="en-US" dirty="0"/>
              <a:t> separately (don’t address both in one rule)</a:t>
            </a:r>
          </a:p>
          <a:p>
            <a:pPr lvl="1"/>
            <a:r>
              <a:rPr lang="en-US" dirty="0"/>
              <a:t>Problematic request – donor has matter before the official (e.g. sec. 84308)</a:t>
            </a:r>
          </a:p>
          <a:p>
            <a:pPr lvl="1"/>
            <a:r>
              <a:rPr lang="en-US" dirty="0"/>
              <a:t>Problematic recipient – the recipient returns some value to the official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A39C05-E51D-42E0-B347-064FACBD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18" y="4193696"/>
            <a:ext cx="5507963" cy="26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C3E8-FDCA-45DE-B603-7933A8B6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</a:t>
            </a:r>
            <a:r>
              <a:rPr lang="en-US"/>
              <a:t>– Key Takeaways 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1E753-CD24-4A47-9013-417064EF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3665"/>
            <a:ext cx="10821270" cy="464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Reform of the Form 803 program is needed </a:t>
            </a:r>
          </a:p>
          <a:p>
            <a:pPr lvl="1"/>
            <a:r>
              <a:rPr lang="en-US" dirty="0"/>
              <a:t>Allow local jurisdictions to require </a:t>
            </a:r>
            <a:r>
              <a:rPr lang="en-US" b="1" dirty="0"/>
              <a:t>e-filing </a:t>
            </a:r>
          </a:p>
          <a:p>
            <a:pPr lvl="1"/>
            <a:r>
              <a:rPr lang="en-US" dirty="0"/>
              <a:t>Allow local jurisdictions to establish a </a:t>
            </a:r>
            <a:r>
              <a:rPr lang="en-US" b="1" dirty="0"/>
              <a:t>single filing officer </a:t>
            </a:r>
            <a:r>
              <a:rPr lang="en-US" dirty="0"/>
              <a:t>(no two-step filing) </a:t>
            </a:r>
          </a:p>
          <a:p>
            <a:pPr lvl="1"/>
            <a:r>
              <a:rPr lang="en-US" dirty="0"/>
              <a:t>Define an </a:t>
            </a:r>
            <a:r>
              <a:rPr lang="en-US" b="1" dirty="0"/>
              <a:t>e-filing format </a:t>
            </a:r>
            <a:r>
              <a:rPr lang="en-US" dirty="0"/>
              <a:t>(like CAL Format)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C3E8-FDCA-45DE-B603-7933A8B6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1E753-CD24-4A47-9013-417064EF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543665"/>
            <a:ext cx="10821270" cy="4645997"/>
          </a:xfrm>
        </p:spPr>
        <p:txBody>
          <a:bodyPr>
            <a:normAutofit/>
          </a:bodyPr>
          <a:lstStyle/>
          <a:p>
            <a:pPr marL="58738" lvl="1" indent="0">
              <a:buNone/>
            </a:pPr>
            <a:endParaRPr lang="en-US" b="1" dirty="0"/>
          </a:p>
          <a:p>
            <a:pPr marL="58738" lvl="1" indent="0">
              <a:buNone/>
            </a:pPr>
            <a:endParaRPr lang="en-US" b="1" dirty="0"/>
          </a:p>
          <a:p>
            <a:pPr marL="58738" lvl="1" indent="0">
              <a:buNone/>
            </a:pPr>
            <a:r>
              <a:rPr lang="en-US" b="1" dirty="0"/>
              <a:t>Patrick Ford</a:t>
            </a:r>
          </a:p>
          <a:p>
            <a:pPr marL="58738" lvl="1" indent="0">
              <a:buNone/>
            </a:pPr>
            <a:r>
              <a:rPr lang="en-US" b="1" dirty="0"/>
              <a:t>Senior Policy &amp; Legislative Affairs Counsel</a:t>
            </a:r>
          </a:p>
          <a:p>
            <a:pPr marL="58738" lvl="1" indent="0">
              <a:buNone/>
            </a:pPr>
            <a:r>
              <a:rPr lang="en-US" dirty="0"/>
              <a:t>San Francisco Ethics Commission </a:t>
            </a:r>
          </a:p>
          <a:p>
            <a:pPr marL="58738" lvl="1" indent="0">
              <a:buNone/>
            </a:pPr>
            <a:r>
              <a:rPr lang="en-US" dirty="0">
                <a:hlinkClick r:id="rId2"/>
              </a:rPr>
              <a:t>patrick.ford@sfgov.org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5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A5EF-4BE7-4AA4-B6A0-3D7F48E0B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The views contained in this presentation are those of the speaker and do not necessarily reflect the views of the San Francisco Ethics Commission or its staff. </a:t>
            </a:r>
          </a:p>
        </p:txBody>
      </p:sp>
    </p:spTree>
    <p:extLst>
      <p:ext uri="{BB962C8B-B14F-4D97-AF65-F5344CB8AC3E}">
        <p14:creationId xmlns:p14="http://schemas.microsoft.com/office/powerpoint/2010/main" val="285389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A5EF-4BE7-4AA4-B6A0-3D7F48E0B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Ethical Concerns </a:t>
            </a:r>
          </a:p>
          <a:p>
            <a:pPr marL="514350" indent="-514350">
              <a:buAutoNum type="arabicPeriod"/>
            </a:pPr>
            <a:r>
              <a:rPr lang="en-US" b="1" dirty="0"/>
              <a:t>San Francisco Regulation </a:t>
            </a:r>
          </a:p>
          <a:p>
            <a:pPr marL="514350" indent="-514350">
              <a:buAutoNum type="arabicPeriod"/>
            </a:pPr>
            <a:r>
              <a:rPr lang="en-US" b="1" dirty="0"/>
              <a:t>Takeaways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8DF9AC-3DCD-433E-9EE1-E1D1E9DA5CBC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047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Behested Payments</a:t>
            </a:r>
          </a:p>
        </p:txBody>
      </p:sp>
    </p:spTree>
    <p:extLst>
      <p:ext uri="{BB962C8B-B14F-4D97-AF65-F5344CB8AC3E}">
        <p14:creationId xmlns:p14="http://schemas.microsoft.com/office/powerpoint/2010/main" val="234543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4972-D08A-4443-A055-DF40498E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– Ethical Concerns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2F90-C70C-4787-AAEB-E82213B3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Behested Payment: a payment by one person to another, made at the behest of an official </a:t>
            </a:r>
          </a:p>
          <a:p>
            <a:pPr lvl="1"/>
            <a:r>
              <a:rPr lang="en-US" dirty="0"/>
              <a:t>“At the behest of”: under the control or at the direction of, in cooperation, consultation, coordination, or concert with, </a:t>
            </a:r>
            <a:r>
              <a:rPr lang="en-US" u="sng" dirty="0"/>
              <a:t>at the request or suggestion of</a:t>
            </a:r>
            <a:r>
              <a:rPr lang="en-US" dirty="0"/>
              <a:t>, or with the express, prior consent of (CA Gov. Code § 82041.3)</a:t>
            </a:r>
          </a:p>
        </p:txBody>
      </p:sp>
      <p:pic>
        <p:nvPicPr>
          <p:cNvPr id="5" name="Graphic 4" descr="Arrow Slight curve">
            <a:extLst>
              <a:ext uri="{FF2B5EF4-FFF2-40B4-BE49-F238E27FC236}">
                <a16:creationId xmlns:a16="http://schemas.microsoft.com/office/drawing/2014/main" id="{8C114158-99BD-4CF7-A601-0DC9DE3A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953" y="5240306"/>
            <a:ext cx="914400" cy="914400"/>
          </a:xfrm>
          <a:prstGeom prst="rect">
            <a:avLst/>
          </a:prstGeom>
        </p:spPr>
      </p:pic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73F9BD89-447A-4C6F-8D1A-54C42242D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1950" y="4202893"/>
            <a:ext cx="1648839" cy="1648839"/>
          </a:xfrm>
          <a:prstGeom prst="rect">
            <a:avLst/>
          </a:prstGeom>
        </p:spPr>
      </p:pic>
      <p:pic>
        <p:nvPicPr>
          <p:cNvPr id="9" name="Graphic 8" descr="Right pointing backhand index">
            <a:extLst>
              <a:ext uri="{FF2B5EF4-FFF2-40B4-BE49-F238E27FC236}">
                <a16:creationId xmlns:a16="http://schemas.microsoft.com/office/drawing/2014/main" id="{21BC45B6-0755-4433-A512-11D8AD064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3792" y="5338844"/>
            <a:ext cx="525294" cy="525294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E66919CD-1E4F-4B0A-A308-FC120D815E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9029" y="4735731"/>
            <a:ext cx="1178685" cy="1178685"/>
          </a:xfrm>
          <a:prstGeom prst="rect">
            <a:avLst/>
          </a:prstGeom>
        </p:spPr>
      </p:pic>
      <p:pic>
        <p:nvPicPr>
          <p:cNvPr id="15" name="Graphic 14" descr="Cooked turkey">
            <a:extLst>
              <a:ext uri="{FF2B5EF4-FFF2-40B4-BE49-F238E27FC236}">
                <a16:creationId xmlns:a16="http://schemas.microsoft.com/office/drawing/2014/main" id="{51F40598-4459-432F-8109-F717C6563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24076" y="4908261"/>
            <a:ext cx="914400" cy="9144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3023C142-B4B3-4F85-873A-A5624D686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87788" y="4866726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E59FBB-6D32-4A6F-B6BD-BC157327A440}"/>
              </a:ext>
            </a:extLst>
          </p:cNvPr>
          <p:cNvSpPr txBox="1"/>
          <p:nvPr/>
        </p:nvSpPr>
        <p:spPr>
          <a:xfrm>
            <a:off x="1769151" y="583244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74721-11AF-4A8C-9FE8-500C76B326FB}"/>
              </a:ext>
            </a:extLst>
          </p:cNvPr>
          <p:cNvSpPr txBox="1"/>
          <p:nvPr/>
        </p:nvSpPr>
        <p:spPr>
          <a:xfrm>
            <a:off x="4808211" y="583244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7ECE8-856F-4F00-A3B1-AEECDD70C58A}"/>
              </a:ext>
            </a:extLst>
          </p:cNvPr>
          <p:cNvSpPr txBox="1"/>
          <p:nvPr/>
        </p:nvSpPr>
        <p:spPr>
          <a:xfrm>
            <a:off x="8720216" y="58007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Payee (Charity)</a:t>
            </a:r>
          </a:p>
        </p:txBody>
      </p:sp>
      <p:pic>
        <p:nvPicPr>
          <p:cNvPr id="23" name="Graphic 22" descr="Bank check">
            <a:extLst>
              <a:ext uri="{FF2B5EF4-FFF2-40B4-BE49-F238E27FC236}">
                <a16:creationId xmlns:a16="http://schemas.microsoft.com/office/drawing/2014/main" id="{E905BAE0-4A32-40A4-9725-ADF4DAF13E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08810" y="4572199"/>
            <a:ext cx="1178685" cy="117868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04749DA-8D36-4C3E-A712-D45CA71781C7}"/>
              </a:ext>
            </a:extLst>
          </p:cNvPr>
          <p:cNvSpPr/>
          <p:nvPr/>
        </p:nvSpPr>
        <p:spPr>
          <a:xfrm>
            <a:off x="2393792" y="6224458"/>
            <a:ext cx="7005721" cy="358065"/>
          </a:xfrm>
          <a:prstGeom prst="rightArrow">
            <a:avLst>
              <a:gd name="adj1" fmla="val 50000"/>
              <a:gd name="adj2" fmla="val 18609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rrow Counterclockwise curve">
            <a:extLst>
              <a:ext uri="{FF2B5EF4-FFF2-40B4-BE49-F238E27FC236}">
                <a16:creationId xmlns:a16="http://schemas.microsoft.com/office/drawing/2014/main" id="{F49284C6-88FA-44A7-9E69-6F204975A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0549016" y="356699"/>
            <a:ext cx="108824" cy="108824"/>
          </a:xfrm>
        </p:spPr>
      </p:pic>
      <p:pic>
        <p:nvPicPr>
          <p:cNvPr id="5" name="Graphic 4" descr="Arrow Slight curve">
            <a:extLst>
              <a:ext uri="{FF2B5EF4-FFF2-40B4-BE49-F238E27FC236}">
                <a16:creationId xmlns:a16="http://schemas.microsoft.com/office/drawing/2014/main" id="{8C114158-99BD-4CF7-A601-0DC9DE3AD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4008" y="5397324"/>
            <a:ext cx="914400" cy="914400"/>
          </a:xfrm>
          <a:prstGeom prst="rect">
            <a:avLst/>
          </a:prstGeom>
        </p:spPr>
      </p:pic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73F9BD89-447A-4C6F-8D1A-54C42242D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5005" y="4359911"/>
            <a:ext cx="1648839" cy="1648839"/>
          </a:xfrm>
          <a:prstGeom prst="rect">
            <a:avLst/>
          </a:prstGeom>
        </p:spPr>
      </p:pic>
      <p:pic>
        <p:nvPicPr>
          <p:cNvPr id="9" name="Graphic 8" descr="Right pointing backhand index">
            <a:extLst>
              <a:ext uri="{FF2B5EF4-FFF2-40B4-BE49-F238E27FC236}">
                <a16:creationId xmlns:a16="http://schemas.microsoft.com/office/drawing/2014/main" id="{21BC45B6-0755-4433-A512-11D8AD064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6847" y="5495862"/>
            <a:ext cx="525294" cy="525294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E66919CD-1E4F-4B0A-A308-FC120D815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2084" y="4892749"/>
            <a:ext cx="1178685" cy="1178685"/>
          </a:xfrm>
          <a:prstGeom prst="rect">
            <a:avLst/>
          </a:prstGeom>
        </p:spPr>
      </p:pic>
      <p:pic>
        <p:nvPicPr>
          <p:cNvPr id="15" name="Graphic 14" descr="Cooked turkey">
            <a:extLst>
              <a:ext uri="{FF2B5EF4-FFF2-40B4-BE49-F238E27FC236}">
                <a16:creationId xmlns:a16="http://schemas.microsoft.com/office/drawing/2014/main" id="{51F40598-4459-432F-8109-F717C65638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87131" y="5065279"/>
            <a:ext cx="914400" cy="9144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3023C142-B4B3-4F85-873A-A5624D686D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50843" y="5023744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E59FBB-6D32-4A6F-B6BD-BC157327A440}"/>
              </a:ext>
            </a:extLst>
          </p:cNvPr>
          <p:cNvSpPr txBox="1"/>
          <p:nvPr/>
        </p:nvSpPr>
        <p:spPr>
          <a:xfrm>
            <a:off x="1732206" y="598946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74721-11AF-4A8C-9FE8-500C76B326FB}"/>
              </a:ext>
            </a:extLst>
          </p:cNvPr>
          <p:cNvSpPr txBox="1"/>
          <p:nvPr/>
        </p:nvSpPr>
        <p:spPr>
          <a:xfrm>
            <a:off x="4771266" y="598946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7ECE8-856F-4F00-A3B1-AEECDD70C58A}"/>
              </a:ext>
            </a:extLst>
          </p:cNvPr>
          <p:cNvSpPr txBox="1"/>
          <p:nvPr/>
        </p:nvSpPr>
        <p:spPr>
          <a:xfrm>
            <a:off x="8683271" y="59577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Payee (Charity)</a:t>
            </a:r>
          </a:p>
        </p:txBody>
      </p:sp>
      <p:pic>
        <p:nvPicPr>
          <p:cNvPr id="23" name="Graphic 22" descr="Bank check">
            <a:extLst>
              <a:ext uri="{FF2B5EF4-FFF2-40B4-BE49-F238E27FC236}">
                <a16:creationId xmlns:a16="http://schemas.microsoft.com/office/drawing/2014/main" id="{E905BAE0-4A32-40A4-9725-ADF4DAF13E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71865" y="4729217"/>
            <a:ext cx="1178685" cy="11786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1C5EA16-45AA-45D6-8332-01F30B72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– Ethical Concerns </a:t>
            </a:r>
          </a:p>
        </p:txBody>
      </p:sp>
      <p:pic>
        <p:nvPicPr>
          <p:cNvPr id="16" name="Graphic 15" descr="Right pointing backhand index">
            <a:extLst>
              <a:ext uri="{FF2B5EF4-FFF2-40B4-BE49-F238E27FC236}">
                <a16:creationId xmlns:a16="http://schemas.microsoft.com/office/drawing/2014/main" id="{873CB616-CFB6-465D-8E89-E5F546C5C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862883">
            <a:off x="4184815" y="3437657"/>
            <a:ext cx="672638" cy="672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E8908B-170A-428E-A756-0B27D43FFF28}"/>
              </a:ext>
            </a:extLst>
          </p:cNvPr>
          <p:cNvSpPr txBox="1"/>
          <p:nvPr/>
        </p:nvSpPr>
        <p:spPr>
          <a:xfrm>
            <a:off x="6822582" y="3420033"/>
            <a:ext cx="89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78491-E1AE-4542-9984-DC59B99A2909}"/>
              </a:ext>
            </a:extLst>
          </p:cNvPr>
          <p:cNvSpPr txBox="1"/>
          <p:nvPr/>
        </p:nvSpPr>
        <p:spPr>
          <a:xfrm>
            <a:off x="7974941" y="1871766"/>
            <a:ext cx="3579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Family Income or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Voting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Free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Nonvoting/Honorary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E3A98-334A-4C96-AA19-13AE8B882779}"/>
              </a:ext>
            </a:extLst>
          </p:cNvPr>
          <p:cNvSpPr txBox="1"/>
          <p:nvPr/>
        </p:nvSpPr>
        <p:spPr>
          <a:xfrm>
            <a:off x="1012843" y="1871766"/>
            <a:ext cx="2413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Problematic 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Payor has matter before Official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Official “uses office”</a:t>
            </a:r>
          </a:p>
        </p:txBody>
      </p:sp>
      <p:pic>
        <p:nvPicPr>
          <p:cNvPr id="8" name="Graphic 7" descr="Arrow circle">
            <a:extLst>
              <a:ext uri="{FF2B5EF4-FFF2-40B4-BE49-F238E27FC236}">
                <a16:creationId xmlns:a16="http://schemas.microsoft.com/office/drawing/2014/main" id="{00574F20-5892-4C2B-A846-309ACD9BCD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402841" flipV="1">
            <a:off x="4493109" y="2816595"/>
            <a:ext cx="2668208" cy="26682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1FE4F8-F038-41DE-A771-6B8A1D408D75}"/>
              </a:ext>
            </a:extLst>
          </p:cNvPr>
          <p:cNvCxnSpPr/>
          <p:nvPr/>
        </p:nvCxnSpPr>
        <p:spPr>
          <a:xfrm>
            <a:off x="3382376" y="2278381"/>
            <a:ext cx="739798" cy="822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10224A-28BA-4DBC-9C3E-6DF6F3E7D855}"/>
              </a:ext>
            </a:extLst>
          </p:cNvPr>
          <p:cNvCxnSpPr>
            <a:cxnSpLocks/>
          </p:cNvCxnSpPr>
          <p:nvPr/>
        </p:nvCxnSpPr>
        <p:spPr>
          <a:xfrm flipH="1">
            <a:off x="7192481" y="2211812"/>
            <a:ext cx="803457" cy="1295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4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2.91667E-6 0.00023 C -0.00026 -0.02917 -0.00078 -0.05834 -0.00078 -0.0875 C -0.00078 -0.12199 -0.00052 -0.15672 -2.91667E-6 -0.19121 C -2.91667E-6 -0.19422 0.00052 -0.19699 0.00078 -0.2 C 0.00117 -0.20394 0.00144 -0.20787 0.0017 -0.21204 C 0.00196 -0.21644 0.00209 -0.22084 0.00248 -0.22523 C 0.00313 -0.23241 0.00326 -0.2294 0.00417 -0.23565 C 0.00456 -0.23797 0.00469 -0.24051 0.00495 -0.24306 C 0.0086 -0.2706 0.00534 -0.2456 0.00756 -0.25926 C 0.00782 -0.26135 0.00795 -0.26343 0.00834 -0.26528 C 0.00873 -0.26736 0.00951 -0.26922 0.01003 -0.27107 C 0.01042 -0.27315 0.01042 -0.27523 0.01081 -0.27709 C 0.01224 -0.28357 0.01302 -0.28542 0.01498 -0.29051 C 0.01732 -0.30741 0.01407 -0.28658 0.01745 -0.3007 C 0.01797 -0.30278 0.01784 -0.30486 0.01836 -0.30672 C 0.01875 -0.3088 0.02214 -0.31598 0.02253 -0.31713 C 0.02318 -0.31898 0.02357 -0.32107 0.02422 -0.32292 C 0.02513 -0.32593 0.02852 -0.33473 0.02995 -0.33773 C 0.03073 -0.33935 0.03177 -0.34074 0.03256 -0.34236 C 0.03308 -0.34375 0.03347 -0.34537 0.03412 -0.34676 C 0.0349 -0.34838 0.03594 -0.34954 0.03672 -0.35116 C 0.03789 -0.35394 0.03841 -0.35787 0.03998 -0.35996 C 0.04115 -0.36158 0.04232 -0.36273 0.04336 -0.36459 C 0.04506 -0.36736 0.04649 -0.37084 0.04831 -0.37338 C 0.04948 -0.37477 0.05065 -0.37616 0.0517 -0.37778 C 0.05313 -0.3801 0.05443 -0.38287 0.05586 -0.38519 C 0.05795 -0.38889 0.06029 -0.39213 0.0625 -0.3956 C 0.0642 -0.39838 0.06563 -0.40209 0.06745 -0.4044 C 0.06953 -0.40718 0.07383 -0.41297 0.07578 -0.41482 C 0.08295 -0.4213 0.07578 -0.41459 0.08164 -0.42084 C 0.0836 -0.42292 0.08568 -0.42454 0.0875 -0.42662 C 0.08841 -0.42801 0.08907 -0.4301 0.08998 -0.43125 C 0.09076 -0.43195 0.09167 -0.43195 0.09245 -0.43264 C 0.09336 -0.43334 0.09414 -0.43473 0.09506 -0.43565 C 0.10196 -0.44167 0.09662 -0.43611 0.1017 -0.44005 C 0.11537 -0.45047 0.09701 -0.4375 0.10756 -0.44445 C 0.10886 -0.44537 0.11016 -0.44676 0.11172 -0.44746 C 0.11446 -0.44885 0.11719 -0.44931 0.12006 -0.45047 C 0.12136 -0.45093 0.12279 -0.45162 0.12422 -0.45185 L 0.13581 -0.45348 C 0.14375 -0.45463 0.14232 -0.45486 0.15 -0.45625 C 0.153 -0.45695 0.15612 -0.45718 0.15912 -0.45787 C 0.16107 -0.4581 0.16302 -0.4588 0.16498 -0.45926 C 0.17071 -0.46042 0.17774 -0.46135 0.18334 -0.46227 C 0.18959 -0.46505 0.18646 -0.46389 0.19662 -0.46528 C 0.20144 -0.46574 0.20612 -0.46621 0.21081 -0.46667 C 0.23412 -0.47709 0.21381 -0.46852 0.27578 -0.46968 C 0.28216 -0.46968 0.28854 -0.46968 0.29506 -0.46968 " pathEditMode="relative" rAng="0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-2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2.70833E-6 0.00023 C -0.00026 -0.02917 -0.00078 -0.05833 -0.00078 -0.0875 C -0.00078 -0.12199 -0.00052 -0.15671 2.70833E-6 -0.1912 C 2.70833E-6 -0.19421 0.00052 -0.19699 0.00078 -0.2 C 0.00117 -0.20393 0.00143 -0.20787 0.00169 -0.21204 C 0.00195 -0.21643 0.00208 -0.22083 0.00247 -0.22523 C 0.00312 -0.23241 0.00325 -0.2294 0.00416 -0.23565 C 0.00455 -0.23796 0.00468 -0.24051 0.00495 -0.24305 C 0.00859 -0.2706 0.00534 -0.2456 0.00755 -0.25926 C 0.00781 -0.26134 0.00794 -0.26342 0.00833 -0.26528 C 0.00872 -0.26736 0.0095 -0.26921 0.01002 -0.27106 C 0.01041 -0.27315 0.01041 -0.27523 0.0108 -0.27708 C 0.01224 -0.28356 0.01302 -0.28542 0.01497 -0.29051 C 0.01732 -0.30741 0.01406 -0.28657 0.01745 -0.30069 C 0.01797 -0.30278 0.01784 -0.30486 0.01836 -0.30671 C 0.01875 -0.30879 0.02213 -0.31597 0.02252 -0.31713 C 0.02317 -0.31898 0.02357 -0.32106 0.02422 -0.32292 C 0.02513 -0.32592 0.02851 -0.33472 0.02995 -0.33773 C 0.03073 -0.33935 0.03177 -0.34074 0.03255 -0.34236 C 0.03307 -0.34375 0.03346 -0.34537 0.03411 -0.34676 C 0.03489 -0.34838 0.03593 -0.34954 0.03672 -0.35116 C 0.03789 -0.35393 0.03841 -0.35787 0.03997 -0.35995 C 0.04114 -0.36157 0.04232 -0.36273 0.04336 -0.36458 C 0.04505 -0.36736 0.04648 -0.37083 0.0483 -0.37338 C 0.04948 -0.37477 0.05065 -0.37616 0.05169 -0.37778 C 0.05312 -0.38009 0.05442 -0.38287 0.05586 -0.38518 C 0.05794 -0.38889 0.06028 -0.39213 0.0625 -0.3956 C 0.06419 -0.39838 0.06562 -0.40208 0.06745 -0.4044 C 0.06953 -0.40717 0.07383 -0.41296 0.07578 -0.41481 C 0.08294 -0.42129 0.07578 -0.41458 0.08164 -0.42083 C 0.08359 -0.42292 0.08567 -0.42454 0.0875 -0.42662 C 0.08841 -0.42801 0.08906 -0.43009 0.08997 -0.43125 C 0.09075 -0.43194 0.09166 -0.43194 0.09245 -0.43264 C 0.09336 -0.43333 0.09414 -0.43472 0.09505 -0.43565 C 0.10195 -0.44167 0.09661 -0.43611 0.10169 -0.44004 C 0.11536 -0.45046 0.097 -0.4375 0.10755 -0.44444 C 0.10885 -0.44537 0.11015 -0.44676 0.11172 -0.44745 C 0.11445 -0.44884 0.11718 -0.4493 0.12005 -0.45046 C 0.12135 -0.45092 0.12278 -0.45162 0.12422 -0.45185 L 0.1358 -0.45347 C 0.14375 -0.45463 0.14232 -0.45486 0.15 -0.45625 C 0.15299 -0.45694 0.15612 -0.45717 0.15911 -0.45787 C 0.16107 -0.4581 0.16302 -0.45879 0.16497 -0.45926 C 0.1707 -0.46042 0.17773 -0.46134 0.18333 -0.46227 C 0.18958 -0.46504 0.18646 -0.46389 0.19661 -0.46528 C 0.20143 -0.46574 0.20612 -0.4662 0.2108 -0.46667 C 0.23411 -0.47708 0.2138 -0.46852 0.27578 -0.46967 C 0.28216 -0.46967 0.28854 -0.46967 0.29505 -0.46967 " pathEditMode="relative" rAng="0" ptsTypes="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-235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8.33333E-7 0.00023 L -0.0151 -0.00162 C -0.03073 -0.00348 -0.03216 -0.00371 -0.04427 -0.00579 L -0.12005 -0.00301 C -0.14648 -0.00139 -0.12148 -0.00162 -0.13997 -0.00162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3.75E-6 0.00023 L -0.01511 -0.00162 C -0.03073 -0.00347 -0.03217 -0.0037 -0.04427 -0.00579 L -0.12006 -0.00301 C -0.14649 -0.00139 -0.12149 -0.00162 -0.13998 -0.00162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0.00023 L -0.0151 -0.00162 C -0.03073 -0.00347 -0.03216 -0.0037 -0.04427 -0.00578 L -0.12005 -0.00301 C -0.14648 -0.00139 -0.12148 -0.00162 -0.13997 -0.00162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L -0.0151 -0.00162 C -0.03073 -0.00347 -0.03216 -0.0037 -0.04427 -0.00578 L -0.12005 -0.00301 C -0.14648 -0.00139 -0.12148 -0.00162 -0.13997 -0.00162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1.04167E-6 0.00023 L -0.01511 -0.00162 C -0.03073 -0.00348 -0.03216 -0.00371 -0.04427 -0.00579 L -0.12005 -0.00301 C -0.14649 -0.00139 -0.12149 -0.00162 -0.13997 -0.00162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4.16667E-7 0.00023 L -0.0151 -0.00162 C -0.03073 -0.00347 -0.03216 -0.0037 -0.04427 -0.00579 L -0.12005 -0.00301 C -0.14648 -0.00139 -0.12148 -0.00162 -0.13997 -0.00162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1.875E-6 0.00024 L -0.0151 -0.00162 C -0.03073 -0.00347 -0.03216 -0.0037 -0.04427 -0.00578 L -0.12005 -0.00301 C -0.14648 -0.00138 -0.12148 -0.00162 -0.13997 -0.0016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EE1F-81BD-4C44-BDBB-984EC376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– Ethical Concerns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507682-86F6-475A-B295-4DFDAD21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56" y="1354321"/>
            <a:ext cx="7705089" cy="5383008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E8C4B1-0458-4720-8277-0AFEE226D84F}"/>
              </a:ext>
            </a:extLst>
          </p:cNvPr>
          <p:cNvCxnSpPr>
            <a:cxnSpLocks/>
          </p:cNvCxnSpPr>
          <p:nvPr/>
        </p:nvCxnSpPr>
        <p:spPr>
          <a:xfrm>
            <a:off x="915670" y="4635796"/>
            <a:ext cx="10198100" cy="0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A4CA96-9E74-448C-BAEC-36A9AE44DA63}"/>
              </a:ext>
            </a:extLst>
          </p:cNvPr>
          <p:cNvCxnSpPr/>
          <p:nvPr/>
        </p:nvCxnSpPr>
        <p:spPr>
          <a:xfrm flipV="1">
            <a:off x="2000566" y="4526116"/>
            <a:ext cx="182880" cy="2336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3EAAEC-09D6-4952-9C28-CCC05AFDC44E}"/>
              </a:ext>
            </a:extLst>
          </p:cNvPr>
          <p:cNvCxnSpPr/>
          <p:nvPr/>
        </p:nvCxnSpPr>
        <p:spPr>
          <a:xfrm flipV="1">
            <a:off x="4361975" y="4526116"/>
            <a:ext cx="182880" cy="2336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2DDC9A-6E28-4767-9A6E-176676A97B9D}"/>
              </a:ext>
            </a:extLst>
          </p:cNvPr>
          <p:cNvCxnSpPr/>
          <p:nvPr/>
        </p:nvCxnSpPr>
        <p:spPr>
          <a:xfrm flipV="1">
            <a:off x="7198041" y="4539161"/>
            <a:ext cx="182880" cy="2336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74EA135-5237-46BD-A18A-0FD8A158721A}"/>
              </a:ext>
            </a:extLst>
          </p:cNvPr>
          <p:cNvCxnSpPr/>
          <p:nvPr/>
        </p:nvCxnSpPr>
        <p:spPr>
          <a:xfrm flipV="1">
            <a:off x="9825674" y="4506140"/>
            <a:ext cx="182880" cy="2336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085DE6F-8E02-4A0E-A763-6141DFEE92DF}"/>
              </a:ext>
            </a:extLst>
          </p:cNvPr>
          <p:cNvSpPr txBox="1"/>
          <p:nvPr/>
        </p:nvSpPr>
        <p:spPr>
          <a:xfrm>
            <a:off x="1419541" y="4048817"/>
            <a:ext cx="152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10/15/2017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0DAD37-73AF-40CB-8D23-2CBEEE0353DB}"/>
              </a:ext>
            </a:extLst>
          </p:cNvPr>
          <p:cNvSpPr txBox="1"/>
          <p:nvPr/>
        </p:nvSpPr>
        <p:spPr>
          <a:xfrm>
            <a:off x="3914934" y="4059396"/>
            <a:ext cx="144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10/18/2017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3E29E5-3288-4C67-A2B4-B008146B6DC1}"/>
              </a:ext>
            </a:extLst>
          </p:cNvPr>
          <p:cNvSpPr txBox="1"/>
          <p:nvPr/>
        </p:nvSpPr>
        <p:spPr>
          <a:xfrm>
            <a:off x="6217996" y="4052990"/>
            <a:ext cx="238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11/14 – 11/30/2017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AC7F47-FF0F-4270-B6FD-A758529853A5}"/>
              </a:ext>
            </a:extLst>
          </p:cNvPr>
          <p:cNvSpPr txBox="1"/>
          <p:nvPr/>
        </p:nvSpPr>
        <p:spPr>
          <a:xfrm>
            <a:off x="4008913" y="4882036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lobbyist contact</a:t>
            </a:r>
          </a:p>
          <a:p>
            <a:endParaRPr lang="en-US" dirty="0"/>
          </a:p>
          <a:p>
            <a:r>
              <a:rPr lang="en-US" dirty="0"/>
              <a:t>Farrell introduced ordinance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486AF0-B337-4869-9D20-169B7BD43C94}"/>
              </a:ext>
            </a:extLst>
          </p:cNvPr>
          <p:cNvSpPr txBox="1"/>
          <p:nvPr/>
        </p:nvSpPr>
        <p:spPr>
          <a:xfrm>
            <a:off x="6555421" y="4874876"/>
            <a:ext cx="170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more lobbyist contacts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47854F-767A-4BB1-995B-9450293EA3A8}"/>
              </a:ext>
            </a:extLst>
          </p:cNvPr>
          <p:cNvSpPr txBox="1"/>
          <p:nvPr/>
        </p:nvSpPr>
        <p:spPr>
          <a:xfrm>
            <a:off x="9155114" y="4856319"/>
            <a:ext cx="170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lobbyist contact</a:t>
            </a:r>
          </a:p>
          <a:p>
            <a:endParaRPr lang="en-US" dirty="0"/>
          </a:p>
          <a:p>
            <a:r>
              <a:rPr lang="en-US" dirty="0"/>
              <a:t>Ordinance approved by committee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17CD3C-7AF7-4E83-861E-BFC16F3EDF68}"/>
              </a:ext>
            </a:extLst>
          </p:cNvPr>
          <p:cNvSpPr txBox="1"/>
          <p:nvPr/>
        </p:nvSpPr>
        <p:spPr>
          <a:xfrm>
            <a:off x="9289733" y="4045825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11/30/2017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1F3893-ACDA-4129-ABF3-C1E337DF9EAB}"/>
              </a:ext>
            </a:extLst>
          </p:cNvPr>
          <p:cNvSpPr txBox="1"/>
          <p:nvPr/>
        </p:nvSpPr>
        <p:spPr>
          <a:xfrm>
            <a:off x="1228407" y="4856436"/>
            <a:ext cx="200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AT&amp;T makes $15,000 behested payment to nonprofit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86A000-B670-4AE2-A19D-289C6D667764}"/>
              </a:ext>
            </a:extLst>
          </p:cNvPr>
          <p:cNvSpPr txBox="1"/>
          <p:nvPr/>
        </p:nvSpPr>
        <p:spPr>
          <a:xfrm>
            <a:off x="4914900" y="3502105"/>
            <a:ext cx="266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ISP Ordinance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D375DE3-7FAE-493F-A492-CC7C9B42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90" y="1264895"/>
            <a:ext cx="5373017" cy="238030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4E08909-5A3F-4E55-A6AD-F91D66A5892D}"/>
              </a:ext>
            </a:extLst>
          </p:cNvPr>
          <p:cNvSpPr txBox="1"/>
          <p:nvPr/>
        </p:nvSpPr>
        <p:spPr>
          <a:xfrm>
            <a:off x="2923856" y="3906833"/>
            <a:ext cx="816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2015 to 2017, Farrell behests $747,500 to Parks Alliance.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Companies supporting/opposing legislation </a:t>
            </a:r>
          </a:p>
        </p:txBody>
      </p:sp>
    </p:spTree>
    <p:extLst>
      <p:ext uri="{BB962C8B-B14F-4D97-AF65-F5344CB8AC3E}">
        <p14:creationId xmlns:p14="http://schemas.microsoft.com/office/powerpoint/2010/main" val="40573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0339 -0.177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30898 -0.23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rrow Counterclockwise curve">
            <a:extLst>
              <a:ext uri="{FF2B5EF4-FFF2-40B4-BE49-F238E27FC236}">
                <a16:creationId xmlns:a16="http://schemas.microsoft.com/office/drawing/2014/main" id="{F49284C6-88FA-44A7-9E69-6F204975A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0549016" y="356699"/>
            <a:ext cx="108824" cy="108824"/>
          </a:xfrm>
        </p:spPr>
      </p:pic>
      <p:pic>
        <p:nvPicPr>
          <p:cNvPr id="5" name="Graphic 4" descr="Arrow Slight curve">
            <a:extLst>
              <a:ext uri="{FF2B5EF4-FFF2-40B4-BE49-F238E27FC236}">
                <a16:creationId xmlns:a16="http://schemas.microsoft.com/office/drawing/2014/main" id="{8C114158-99BD-4CF7-A601-0DC9DE3AD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393" y="5275809"/>
            <a:ext cx="914400" cy="914400"/>
          </a:xfrm>
          <a:prstGeom prst="rect">
            <a:avLst/>
          </a:prstGeom>
        </p:spPr>
      </p:pic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73F9BD89-447A-4C6F-8D1A-54C42242D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3903" y="1332579"/>
            <a:ext cx="1648839" cy="1648839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E66919CD-1E4F-4B0A-A308-FC120D815E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6469" y="4771234"/>
            <a:ext cx="1178685" cy="1178685"/>
          </a:xfrm>
          <a:prstGeom prst="rect">
            <a:avLst/>
          </a:prstGeom>
        </p:spPr>
      </p:pic>
      <p:pic>
        <p:nvPicPr>
          <p:cNvPr id="15" name="Graphic 14" descr="Cooked turkey">
            <a:extLst>
              <a:ext uri="{FF2B5EF4-FFF2-40B4-BE49-F238E27FC236}">
                <a16:creationId xmlns:a16="http://schemas.microsoft.com/office/drawing/2014/main" id="{51F40598-4459-432F-8109-F717C6563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91516" y="4943764"/>
            <a:ext cx="914400" cy="914400"/>
          </a:xfrm>
          <a:prstGeom prst="rect">
            <a:avLst/>
          </a:prstGeom>
        </p:spPr>
      </p:pic>
      <p:pic>
        <p:nvPicPr>
          <p:cNvPr id="17" name="Graphic 16" descr="Man with cane">
            <a:extLst>
              <a:ext uri="{FF2B5EF4-FFF2-40B4-BE49-F238E27FC236}">
                <a16:creationId xmlns:a16="http://schemas.microsoft.com/office/drawing/2014/main" id="{3023C142-B4B3-4F85-873A-A5624D686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55228" y="4902229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E59FBB-6D32-4A6F-B6BD-BC157327A440}"/>
              </a:ext>
            </a:extLst>
          </p:cNvPr>
          <p:cNvSpPr txBox="1"/>
          <p:nvPr/>
        </p:nvSpPr>
        <p:spPr>
          <a:xfrm>
            <a:off x="5316119" y="285078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74721-11AF-4A8C-9FE8-500C76B326FB}"/>
              </a:ext>
            </a:extLst>
          </p:cNvPr>
          <p:cNvSpPr txBox="1"/>
          <p:nvPr/>
        </p:nvSpPr>
        <p:spPr>
          <a:xfrm>
            <a:off x="3375651" y="58679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7ECE8-856F-4F00-A3B1-AEECDD70C58A}"/>
              </a:ext>
            </a:extLst>
          </p:cNvPr>
          <p:cNvSpPr txBox="1"/>
          <p:nvPr/>
        </p:nvSpPr>
        <p:spPr>
          <a:xfrm>
            <a:off x="7287656" y="583622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Payee (Charity)</a:t>
            </a:r>
          </a:p>
        </p:txBody>
      </p:sp>
      <p:pic>
        <p:nvPicPr>
          <p:cNvPr id="23" name="Graphic 22" descr="Bank check">
            <a:extLst>
              <a:ext uri="{FF2B5EF4-FFF2-40B4-BE49-F238E27FC236}">
                <a16:creationId xmlns:a16="http://schemas.microsoft.com/office/drawing/2014/main" id="{E905BAE0-4A32-40A4-9725-ADF4DAF13E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76250" y="4607702"/>
            <a:ext cx="1178685" cy="11786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1C5EA16-45AA-45D6-8332-01F30B72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– Ethical Concerns </a:t>
            </a:r>
          </a:p>
        </p:txBody>
      </p:sp>
      <p:pic>
        <p:nvPicPr>
          <p:cNvPr id="16" name="Graphic 15" descr="Right pointing backhand index">
            <a:extLst>
              <a:ext uri="{FF2B5EF4-FFF2-40B4-BE49-F238E27FC236}">
                <a16:creationId xmlns:a16="http://schemas.microsoft.com/office/drawing/2014/main" id="{873CB616-CFB6-465D-8E89-E5F546C5C1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6862883">
            <a:off x="4221760" y="3280639"/>
            <a:ext cx="672638" cy="672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E8908B-170A-428E-A756-0B27D43FFF28}"/>
              </a:ext>
            </a:extLst>
          </p:cNvPr>
          <p:cNvSpPr txBox="1"/>
          <p:nvPr/>
        </p:nvSpPr>
        <p:spPr>
          <a:xfrm>
            <a:off x="6859527" y="3263015"/>
            <a:ext cx="89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78491-E1AE-4542-9984-DC59B99A2909}"/>
              </a:ext>
            </a:extLst>
          </p:cNvPr>
          <p:cNvSpPr txBox="1"/>
          <p:nvPr/>
        </p:nvSpPr>
        <p:spPr>
          <a:xfrm>
            <a:off x="8011886" y="1714748"/>
            <a:ext cx="3579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Official’s wife is chair of nonprofit’s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 pays for advertising featuring the official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E3A98-334A-4C96-AA19-13AE8B882779}"/>
              </a:ext>
            </a:extLst>
          </p:cNvPr>
          <p:cNvSpPr txBox="1"/>
          <p:nvPr/>
        </p:nvSpPr>
        <p:spPr>
          <a:xfrm>
            <a:off x="1353556" y="1685357"/>
            <a:ext cx="2413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Problematic 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AT&amp;T has ordinance before Official </a:t>
            </a:r>
          </a:p>
        </p:txBody>
      </p:sp>
      <p:pic>
        <p:nvPicPr>
          <p:cNvPr id="8" name="Graphic 7" descr="Arrow circle">
            <a:extLst>
              <a:ext uri="{FF2B5EF4-FFF2-40B4-BE49-F238E27FC236}">
                <a16:creationId xmlns:a16="http://schemas.microsoft.com/office/drawing/2014/main" id="{00574F20-5892-4C2B-A846-309ACD9BCD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7402841" flipV="1">
            <a:off x="4530054" y="2659577"/>
            <a:ext cx="2668208" cy="266820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13D44C-1FAF-4AD6-B786-CD67133D628F}"/>
              </a:ext>
            </a:extLst>
          </p:cNvPr>
          <p:cNvCxnSpPr>
            <a:cxnSpLocks/>
          </p:cNvCxnSpPr>
          <p:nvPr/>
        </p:nvCxnSpPr>
        <p:spPr>
          <a:xfrm>
            <a:off x="3735774" y="2145636"/>
            <a:ext cx="633408" cy="1026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D519A1-7298-419E-8EAE-D628A7479709}"/>
              </a:ext>
            </a:extLst>
          </p:cNvPr>
          <p:cNvCxnSpPr>
            <a:cxnSpLocks/>
          </p:cNvCxnSpPr>
          <p:nvPr/>
        </p:nvCxnSpPr>
        <p:spPr>
          <a:xfrm flipH="1">
            <a:off x="7250422" y="2050553"/>
            <a:ext cx="803457" cy="1295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D32E25D-35BA-43CC-BD1A-97046B966AE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9621" y="1354321"/>
            <a:ext cx="10034149" cy="47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11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687F-D8C3-44F9-9E81-BD134569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Behested Payments – Local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7780-FE3E-4CF3-BBA7-962321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COI Rules </a:t>
            </a:r>
          </a:p>
          <a:p>
            <a:r>
              <a:rPr lang="en-US" dirty="0"/>
              <a:t>Prohibit officials from requesting behested payments from people who have business before the official </a:t>
            </a:r>
          </a:p>
          <a:p>
            <a:pPr lvl="1"/>
            <a:r>
              <a:rPr lang="en-US" dirty="0"/>
              <a:t>This rule </a:t>
            </a:r>
            <a:r>
              <a:rPr lang="en-US" b="1" dirty="0"/>
              <a:t>failed to pass </a:t>
            </a:r>
            <a:r>
              <a:rPr lang="en-US" dirty="0"/>
              <a:t>in SF in 2018</a:t>
            </a:r>
          </a:p>
          <a:p>
            <a:pPr lvl="1"/>
            <a:r>
              <a:rPr lang="en-US" dirty="0"/>
              <a:t>Additional disclosure was created in its place (see next slide)</a:t>
            </a:r>
          </a:p>
          <a:p>
            <a:endParaRPr lang="en-US" dirty="0"/>
          </a:p>
          <a:p>
            <a:r>
              <a:rPr lang="en-US" dirty="0"/>
              <a:t>Prohibit officials from using their public office to request behested payments to organizations with which they are affiliated </a:t>
            </a:r>
          </a:p>
          <a:p>
            <a:pPr lvl="1"/>
            <a:r>
              <a:rPr lang="en-US" dirty="0"/>
              <a:t>This rule </a:t>
            </a:r>
            <a:r>
              <a:rPr lang="en-US" b="1" dirty="0"/>
              <a:t>was enacted </a:t>
            </a:r>
            <a:r>
              <a:rPr lang="en-US" dirty="0"/>
              <a:t>in SF in 2018</a:t>
            </a:r>
          </a:p>
          <a:p>
            <a:pPr lvl="1"/>
            <a:r>
              <a:rPr lang="en-US" dirty="0"/>
              <a:t>(SF Campaign &amp; Gov. Conduct Code sec. 3.207(a)(1))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4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lumMod val="5000"/>
                <a:lumOff val="95000"/>
              </a:schemeClr>
            </a:gs>
            <a:gs pos="92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4590-D447-44AA-B1DD-0605365E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Behested Payments </a:t>
            </a:r>
            <a:r>
              <a:rPr lang="en-US"/>
              <a:t>– Local Regulation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85DAFF-36D9-45C1-A1BB-097DF19A6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33890"/>
              </p:ext>
            </p:extLst>
          </p:nvPr>
        </p:nvGraphicFramePr>
        <p:xfrm>
          <a:off x="838200" y="22523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7B25E5-17BD-49B4-BD06-F624EA226E2E}"/>
              </a:ext>
            </a:extLst>
          </p:cNvPr>
          <p:cNvSpPr txBox="1"/>
          <p:nvPr/>
        </p:nvSpPr>
        <p:spPr>
          <a:xfrm>
            <a:off x="934720" y="1411584"/>
            <a:ext cx="10419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Additional Disclosure: </a:t>
            </a:r>
            <a:r>
              <a:rPr lang="en-US" dirty="0"/>
              <a:t>San Francisco created an expanded disclosure regime to highlight behested payments made by payors with business before the behesting official (based on CA Gov. Code sec. 84308) </a:t>
            </a:r>
          </a:p>
        </p:txBody>
      </p:sp>
    </p:spTree>
    <p:extLst>
      <p:ext uri="{BB962C8B-B14F-4D97-AF65-F5344CB8AC3E}">
        <p14:creationId xmlns:p14="http://schemas.microsoft.com/office/powerpoint/2010/main" val="382711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392D153FD594ABEC1F0FCFACF9815" ma:contentTypeVersion="10" ma:contentTypeDescription="Create a new document." ma:contentTypeScope="" ma:versionID="03838e22785f2a66a10e8fd051bc2547">
  <xsd:schema xmlns:xsd="http://www.w3.org/2001/XMLSchema" xmlns:xs="http://www.w3.org/2001/XMLSchema" xmlns:p="http://schemas.microsoft.com/office/2006/metadata/properties" xmlns:ns3="bd78bc34-1e4a-4c2b-b1ef-848e30a355be" xmlns:ns4="a919bad6-9450-469d-8ff3-218cb4ebb0f7" targetNamespace="http://schemas.microsoft.com/office/2006/metadata/properties" ma:root="true" ma:fieldsID="9c2da577861a36c3d0d167db323ba842" ns3:_="" ns4:_="">
    <xsd:import namespace="bd78bc34-1e4a-4c2b-b1ef-848e30a355be"/>
    <xsd:import namespace="a919bad6-9450-469d-8ff3-218cb4ebb0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8bc34-1e4a-4c2b-b1ef-848e30a35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bad6-9450-469d-8ff3-218cb4ebb0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3EDBDB-2337-41E1-92A8-C86C6038F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78bc34-1e4a-4c2b-b1ef-848e30a355be"/>
    <ds:schemaRef ds:uri="a919bad6-9450-469d-8ff3-218cb4ebb0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08F733-FD12-4A85-941B-F1FBE11DD3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1A9F9D-3691-46C0-8B52-28FD6534E8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758</Words>
  <Application>Microsoft Office PowerPoint</Application>
  <PresentationFormat>Widescreen</PresentationFormat>
  <Paragraphs>129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Behested Payments – Ethical Concerns </vt:lpstr>
      <vt:lpstr>Behested Payments – Ethical Concerns </vt:lpstr>
      <vt:lpstr>Behested Payments – Ethical Concerns </vt:lpstr>
      <vt:lpstr>Behested Payments – Ethical Concerns </vt:lpstr>
      <vt:lpstr>Behested Payments – Local Regulation</vt:lpstr>
      <vt:lpstr>Behested Payments – Local Regulation</vt:lpstr>
      <vt:lpstr>Behested Payments – Challenges</vt:lpstr>
      <vt:lpstr>Behested Payments – Key Takeaways  </vt:lpstr>
      <vt:lpstr>Behested Payments – Key Takeaways  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Officials and Nonprofit Organizations </dc:title>
  <dc:creator>Ford, Patrick (ETH)</dc:creator>
  <cp:lastModifiedBy>Ford, Patrick (ETH)</cp:lastModifiedBy>
  <cp:revision>1</cp:revision>
  <dcterms:created xsi:type="dcterms:W3CDTF">2019-12-06T23:28:25Z</dcterms:created>
  <dcterms:modified xsi:type="dcterms:W3CDTF">2020-09-09T16:22:59Z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0x0101002C8392D153FD594ABEC1F0FCFACF9815</vt:lpwstr>
  </property>
</Properties>
</file>